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media/image70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65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6" r:id="rId17"/>
    <p:sldId id="311" r:id="rId18"/>
    <p:sldId id="306" r:id="rId19"/>
    <p:sldId id="308" r:id="rId20"/>
    <p:sldId id="309" r:id="rId21"/>
    <p:sldId id="305" r:id="rId22"/>
    <p:sldId id="301" r:id="rId23"/>
    <p:sldId id="302" r:id="rId24"/>
    <p:sldId id="303" r:id="rId25"/>
    <p:sldId id="297" r:id="rId26"/>
    <p:sldId id="298" r:id="rId27"/>
    <p:sldId id="300" r:id="rId28"/>
    <p:sldId id="312" r:id="rId29"/>
    <p:sldId id="317" r:id="rId30"/>
    <p:sldId id="315" r:id="rId31"/>
    <p:sldId id="313" r:id="rId32"/>
    <p:sldId id="292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19" r:id="rId42"/>
    <p:sldId id="287" r:id="rId43"/>
    <p:sldId id="289" r:id="rId44"/>
    <p:sldId id="318" r:id="rId45"/>
    <p:sldId id="288" r:id="rId46"/>
    <p:sldId id="310" r:id="rId47"/>
    <p:sldId id="295" r:id="rId48"/>
    <p:sldId id="314" r:id="rId49"/>
  </p:sldIdLst>
  <p:sldSz cx="9906000" cy="6858000" type="A4"/>
  <p:notesSz cx="6807200" cy="9939338"/>
  <p:embeddedFontLst>
    <p:embeddedFont>
      <p:font typeface="DFKai-SB" panose="03000509000000000000" pitchFamily="65" charset="-120"/>
      <p:regular r:id="rId51"/>
    </p:embeddedFont>
    <p:embeddedFont>
      <p:font typeface="Algerian" panose="04020705040A02060702" pitchFamily="82" charset="0"/>
      <p:regular r:id="rId52"/>
    </p:embeddedFont>
    <p:embeddedFont>
      <p:font typeface="Arimo" panose="02020500000000000000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微軟正黑體" panose="020B0604030504040204" pitchFamily="34" charset="-120"/>
      <p:regular r:id="rId61"/>
      <p:bold r:id="rId62"/>
    </p:embeddedFont>
    <p:embeddedFont>
      <p:font typeface="微軟正黑體" panose="020B0604030504040204" pitchFamily="34" charset="-12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FBD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98047-C446-49AC-9B24-7992A0C3CF42}">
  <a:tblStyle styleId="{2BA98047-C446-49AC-9B24-7992A0C3CF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B8F7FC-608A-4F3C-8B73-AAE06B00E6DD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4" y="6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TW"/>
  <c:roundedCorners val="1"/>
  <c:style val="2"/>
  <c:chart>
    <c:title>
      <c:tx>
        <c:rich>
          <a:bodyPr/>
          <a:lstStyle/>
          <a:p>
            <a: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pPr>
            <a:r>
              <a:rPr 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總資料集數量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2569</a:t>
            </a:r>
            <a:endParaRPr lang="zh-TW" sz="1800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layout>
        <c:manualLayout>
          <c:xMode val="edge"/>
          <c:yMode val="edge"/>
          <c:x val="0"/>
          <c:y val="0.1321542467948717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3.0555555555555561E-2"/>
          <c:y val="1.1111111111111108E-2"/>
          <c:w val="0.93888888888888911"/>
          <c:h val="0.95672756410256388"/>
        </c:manualLayout>
      </c:layout>
      <c:barChart>
        <c:barDir val="col"/>
        <c:grouping val="clustered"/>
        <c:varyColors val="1"/>
        <c:ser>
          <c:idx val="0"/>
          <c:order val="0"/>
          <c:spPr>
            <a:solidFill>
              <a:srgbClr val="E5AB00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83E2-4743-9BD0-BAEC2359850B}"/>
              </c:ext>
            </c:extLst>
          </c:dPt>
          <c:dLbls>
            <c:dLbl>
              <c:idx val="0"/>
              <c:layout>
                <c:manualLayout>
                  <c:x val="0.48679012909285163"/>
                  <c:y val="-0.324580328525641"/>
                </c:manualLayout>
              </c:layout>
              <c:tx>
                <c:rich>
                  <a:bodyPr anchorCtr="0"/>
                  <a:lstStyle/>
                  <a:p>
                    <a:pPr algn="l">
                      <a:defRPr sz="18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defRPr>
                    </a:pPr>
                    <a:fld id="{50812F46-468C-401E-8EC8-51CF86C5C3A9}" type="CATEGORYNAME">
                      <a:rPr lang="zh-TW" altLang="en-US" sz="1600" baseline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8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en-US" altLang="zh-TW" sz="16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, </a:t>
                    </a:r>
                    <a:fld id="{A6D0FF3E-58F7-4BF8-A1DA-388F24B88329}" type="VALUE">
                      <a:rPr lang="en-US" altLang="zh-TW" sz="1600" baseline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8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[值]</a:t>
                    </a:fld>
                    <a:endParaRPr lang="en-US" altLang="zh-TW" sz="1600" baseline="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4574873802722406"/>
                      <c:h val="0.1544261359248651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3E2-4743-9BD0-BAEC2359850B}"/>
                </c:ext>
              </c:extLst>
            </c:dLbl>
            <c:dLbl>
              <c:idx val="1"/>
              <c:layout>
                <c:manualLayout>
                  <c:x val="1.1400457649470872E-2"/>
                  <c:y val="2.0879807692307694E-2"/>
                </c:manualLayout>
              </c:layout>
              <c:tx>
                <c:rich>
                  <a:bodyPr anchor="t" anchorCtr="0"/>
                  <a:lstStyle/>
                  <a:p>
                    <a:pPr algn="l">
                      <a:defRPr sz="16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defRPr>
                    </a:pPr>
                    <a:fld id="{99F2B5B8-11B5-483A-8CAD-3783B7D36458}" type="CATEGORYNAME">
                      <a:rPr lang="zh-TW" altLang="en-US" sz="1600" baseline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en-US" altLang="zh-TW" sz="16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, </a:t>
                    </a:r>
                    <a:fld id="{CD90D506-5E57-491D-B98C-CEBDB1557247}" type="VALUE">
                      <a:rPr lang="en-US" altLang="zh-TW" sz="1600" baseline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[值]</a:t>
                    </a:fld>
                    <a:endParaRPr lang="en-US" altLang="zh-TW" sz="1600" baseline="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341531048300434"/>
                      <c:h val="0.22868635601677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3E2-4743-9BD0-BAEC235985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pPr>
                <a:endParaRPr lang="zh-TW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Sheet1!$I$6:$I$7</c:f>
              <c:strCache>
                <c:ptCount val="2"/>
                <c:pt idx="0">
                  <c:v>摔倒</c:v>
                </c:pt>
                <c:pt idx="1">
                  <c:v>非摔倒</c:v>
                </c:pt>
              </c:strCache>
            </c:strRef>
          </c:cat>
          <c:val>
            <c:numRef>
              <c:f>Sheet1!$J$6:$J$7</c:f>
              <c:numCache>
                <c:formatCode>General</c:formatCode>
                <c:ptCount val="2"/>
                <c:pt idx="0">
                  <c:v>1111</c:v>
                </c:pt>
                <c:pt idx="1">
                  <c:v>1458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9C9E-4B23-8164-525753550B94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150"/>
        <c:overlap val="-25"/>
        <c:axId val="199977984"/>
        <c:axId val="201630464"/>
      </c:barChart>
      <c:catAx>
        <c:axId val="199977984"/>
        <c:scaling>
          <c:orientation val="minMax"/>
        </c:scaling>
        <c:delete val="1"/>
        <c:axPos val="b"/>
        <c:numFmt formatCode="General" sourceLinked="0"/>
        <c:majorTickMark val="none"/>
        <c:minorTickMark val="cross"/>
        <c:tickLblPos val="nextTo"/>
        <c:crossAx val="201630464"/>
        <c:crosses val="autoZero"/>
        <c:auto val="1"/>
        <c:lblAlgn val="ctr"/>
        <c:lblOffset val="100"/>
        <c:noMultiLvlLbl val="1"/>
      </c:catAx>
      <c:valAx>
        <c:axId val="201630464"/>
        <c:scaling>
          <c:orientation val="minMax"/>
          <c:max val="2400"/>
        </c:scaling>
        <c:delete val="1"/>
        <c:axPos val="l"/>
        <c:numFmt formatCode="General" sourceLinked="1"/>
        <c:majorTickMark val="cross"/>
        <c:minorTickMark val="cross"/>
        <c:tickLblPos val="nextTo"/>
        <c:crossAx val="199977984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>
          <a:solidFill>
            <a:schemeClr val="bg1"/>
          </a:solidFill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097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18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82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90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物件">
  <p:cSld name="2_標題及物件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>
  <p:cSld name="比對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4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只有標題">
  <p:cSld name="2_只有標題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標題的內容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2"/>
          </p:nvPr>
        </p:nvSpPr>
        <p:spPr>
          <a:xfrm>
            <a:off x="1941513" y="1268759"/>
            <a:ext cx="5943600" cy="34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直排文字">
  <p:cSld name="1_標題及直排文字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2756756" y="584684"/>
            <a:ext cx="4752528" cy="684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828"/>
            <a:ext cx="9906000" cy="6839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 rot="5400000">
            <a:off x="2612740" y="368660"/>
            <a:ext cx="4680520" cy="7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1_只有標題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8.png"/><Relationship Id="rId7" Type="http://schemas.openxmlformats.org/officeDocument/2006/relationships/image" Target="../media/image3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3.png"/><Relationship Id="rId10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ctrTitle"/>
          </p:nvPr>
        </p:nvSpPr>
        <p:spPr>
          <a:xfrm>
            <a:off x="742950" y="1600200"/>
            <a:ext cx="8420100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rgbClr val="E7F4F7"/>
              </a:buClr>
              <a:buSzPts val="3240"/>
              <a:buFont typeface="Microsoft JhengHei"/>
              <a:buNone/>
            </a:pPr>
            <a:r>
              <a:rPr lang="zh-TW" sz="3240" b="1" dirty="0">
                <a:solidFill>
                  <a:srgbClr val="E7F4F7"/>
                </a:solidFill>
              </a:rPr>
              <a:t>AIEN</a:t>
            </a:r>
            <a:r>
              <a:rPr lang="zh-TW" sz="3400" b="1" dirty="0">
                <a:solidFill>
                  <a:srgbClr val="E7F4F7"/>
                </a:solidFill>
                <a:latin typeface="+mj-lt"/>
                <a:ea typeface="Calibri"/>
                <a:cs typeface="Calibri"/>
                <a:sym typeface="Calibri"/>
              </a:rPr>
              <a:t>09</a:t>
            </a:r>
            <a:r>
              <a:rPr lang="zh-TW" sz="3240" b="1" dirty="0">
                <a:solidFill>
                  <a:srgbClr val="E7F4F7"/>
                </a:solidFill>
              </a:rPr>
              <a:t> –</a:t>
            </a:r>
            <a:r>
              <a:rPr lang="zh-TW" sz="3240" dirty="0">
                <a:solidFill>
                  <a:srgbClr val="E7F4F7"/>
                </a:solidFill>
              </a:rPr>
              <a:t> </a:t>
            </a:r>
            <a:r>
              <a:rPr lang="zh-TW" sz="3240" b="1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期末專題</a:t>
            </a:r>
            <a:br>
              <a:rPr lang="zh-TW" sz="3240" b="1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5040" b="1" dirty="0">
                <a:solidFill>
                  <a:srgbClr val="D0E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萬『膚』莫敵</a:t>
            </a:r>
            <a:br>
              <a:rPr lang="zh-TW" sz="3240" b="1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2700" b="1" dirty="0">
                <a:solidFill>
                  <a:srgbClr val="FFFC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(居家照護智能系統)</a:t>
            </a:r>
            <a:endParaRPr sz="2700" b="1" dirty="0">
              <a:solidFill>
                <a:srgbClr val="FFFCF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741231" y="4509120"/>
            <a:ext cx="84235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800" b="1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組員 : 葉敬群、蔣成偉、陳泓詠、王進群</a:t>
            </a:r>
            <a:endParaRPr sz="2800" b="1" dirty="0">
              <a:solidFill>
                <a:srgbClr val="E7F4F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zh-TW" sz="2800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指導老師 : 朱克剛老師</a:t>
            </a:r>
            <a:endParaRPr sz="2800" b="1" dirty="0">
              <a:solidFill>
                <a:srgbClr val="E7F4F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zh-TW" sz="2800" b="1" dirty="0">
                <a:solidFill>
                  <a:srgbClr val="E7F4F7"/>
                </a:solidFill>
                <a:latin typeface="+mj-lt"/>
                <a:ea typeface="微軟正黑體" panose="020B0604030504040204" pitchFamily="34" charset="-120"/>
                <a:cs typeface="Calibri"/>
                <a:sym typeface="Calibri"/>
              </a:rPr>
              <a:t>2020/11/</a:t>
            </a:r>
            <a:r>
              <a:rPr lang="en-US" altLang="zh-TW" sz="2800" dirty="0">
                <a:solidFill>
                  <a:srgbClr val="E7F4F7"/>
                </a:solidFill>
                <a:latin typeface="+mj-lt"/>
                <a:ea typeface="微軟正黑體" panose="020B0604030504040204" pitchFamily="34" charset="-120"/>
                <a:cs typeface="Calibri"/>
                <a:sym typeface="Calibri"/>
              </a:rPr>
              <a:t>23</a:t>
            </a:r>
            <a:endParaRPr sz="2800" b="1" dirty="0">
              <a:solidFill>
                <a:srgbClr val="E7F4F7"/>
              </a:solidFill>
              <a:latin typeface="+mj-lt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系統架構 – </a:t>
            </a:r>
            <a:r>
              <a:rPr lang="zh-TW" altLang="en-US" dirty="0"/>
              <a:t>跌倒偵測</a:t>
            </a: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791" y="4652825"/>
            <a:ext cx="225583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6905724" y="5648420"/>
            <a:ext cx="21222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line通知使用者</a:t>
            </a:r>
            <a:endParaRPr dirty="0"/>
          </a:p>
        </p:txBody>
      </p:sp>
      <p:grpSp>
        <p:nvGrpSpPr>
          <p:cNvPr id="202" name="Google Shape;202;p28"/>
          <p:cNvGrpSpPr/>
          <p:nvPr/>
        </p:nvGrpSpPr>
        <p:grpSpPr>
          <a:xfrm>
            <a:off x="759636" y="1707106"/>
            <a:ext cx="2162175" cy="1482537"/>
            <a:chOff x="809649" y="2991232"/>
            <a:chExt cx="2162175" cy="1482537"/>
          </a:xfrm>
        </p:grpSpPr>
        <p:pic>
          <p:nvPicPr>
            <p:cNvPr id="203" name="Google Shape;20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9649" y="2991232"/>
              <a:ext cx="2162175" cy="1482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9457" y="3008190"/>
              <a:ext cx="605411" cy="6223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 txBox="1"/>
          <p:nvPr/>
        </p:nvSpPr>
        <p:spPr>
          <a:xfrm>
            <a:off x="887908" y="3253777"/>
            <a:ext cx="20339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 HR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居家掌控</a:t>
            </a:r>
            <a:endParaRPr dirty="0"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628" y="2679793"/>
            <a:ext cx="1801396" cy="11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4570570" y="2369480"/>
            <a:ext cx="156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姿態識別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3097" y="4410170"/>
            <a:ext cx="2090737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7170865" y="3277974"/>
            <a:ext cx="1743863" cy="6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回傳伺服器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建構解決方案</a:t>
            </a:r>
            <a:endParaRPr b="1" dirty="0"/>
          </a:p>
        </p:txBody>
      </p:sp>
      <p:sp>
        <p:nvSpPr>
          <p:cNvPr id="213" name="Google Shape;213;p28"/>
          <p:cNvSpPr txBox="1"/>
          <p:nvPr/>
        </p:nvSpPr>
        <p:spPr>
          <a:xfrm>
            <a:off x="2404322" y="5795825"/>
            <a:ext cx="20339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摔倒情境偵測</a:t>
            </a:r>
            <a:endParaRPr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14" name="Google Shape;214;p28"/>
          <p:cNvCxnSpPr>
            <a:cxnSpLocks/>
          </p:cNvCxnSpPr>
          <p:nvPr/>
        </p:nvCxnSpPr>
        <p:spPr>
          <a:xfrm flipH="1">
            <a:off x="2009460" y="2369480"/>
            <a:ext cx="282277" cy="231024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28"/>
          <p:cNvCxnSpPr>
            <a:cxnSpLocks/>
            <a:stCxn id="203" idx="3"/>
          </p:cNvCxnSpPr>
          <p:nvPr/>
        </p:nvCxnSpPr>
        <p:spPr>
          <a:xfrm>
            <a:off x="2921811" y="2448375"/>
            <a:ext cx="1335817" cy="2231348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28"/>
          <p:cNvSpPr/>
          <p:nvPr/>
        </p:nvSpPr>
        <p:spPr>
          <a:xfrm>
            <a:off x="2269444" y="1716754"/>
            <a:ext cx="605411" cy="65272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4438225" y="4081325"/>
            <a:ext cx="858245" cy="1143000"/>
          </a:xfrm>
          <a:prstGeom prst="bentUpArrow">
            <a:avLst>
              <a:gd name="adj1" fmla="val 15735"/>
              <a:gd name="adj2" fmla="val 25000"/>
              <a:gd name="adj3" fmla="val 494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 rot="5400000">
            <a:off x="5374945" y="4270941"/>
            <a:ext cx="1152130" cy="925171"/>
          </a:xfrm>
          <a:prstGeom prst="bentUpArrow">
            <a:avLst>
              <a:gd name="adj1" fmla="val 16827"/>
              <a:gd name="adj2" fmla="val 19782"/>
              <a:gd name="adj3" fmla="val 3595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 rot="5400000" flipH="1">
            <a:off x="5477557" y="1406073"/>
            <a:ext cx="946905" cy="925171"/>
          </a:xfrm>
          <a:prstGeom prst="bentUpArrow">
            <a:avLst>
              <a:gd name="adj1" fmla="val 16827"/>
              <a:gd name="adj2" fmla="val 19782"/>
              <a:gd name="adj3" fmla="val 3595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8" descr="C:\Users\user\Desktop\lin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9487" y="4410170"/>
            <a:ext cx="464347" cy="464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334;p33">
            <a:extLst>
              <a:ext uri="{FF2B5EF4-FFF2-40B4-BE49-F238E27FC236}">
                <a16:creationId xmlns:a16="http://schemas.microsoft.com/office/drawing/2014/main" id="{7EA95E61-06CE-4DFD-BACF-88B59440FA3C}"/>
              </a:ext>
            </a:extLst>
          </p:cNvPr>
          <p:cNvGrpSpPr/>
          <p:nvPr/>
        </p:nvGrpSpPr>
        <p:grpSpPr>
          <a:xfrm>
            <a:off x="6468934" y="1225960"/>
            <a:ext cx="3189789" cy="2027817"/>
            <a:chOff x="389240" y="3245268"/>
            <a:chExt cx="4199466" cy="2362200"/>
          </a:xfrm>
        </p:grpSpPr>
        <p:pic>
          <p:nvPicPr>
            <p:cNvPr id="29" name="Google Shape;335;p33">
              <a:extLst>
                <a:ext uri="{FF2B5EF4-FFF2-40B4-BE49-F238E27FC236}">
                  <a16:creationId xmlns:a16="http://schemas.microsoft.com/office/drawing/2014/main" id="{62A663D5-1B81-485A-9A0E-DCD84FB804C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36;p33">
              <a:extLst>
                <a:ext uri="{FF2B5EF4-FFF2-40B4-BE49-F238E27FC236}">
                  <a16:creationId xmlns:a16="http://schemas.microsoft.com/office/drawing/2014/main" id="{C9CC3F03-5D60-47EE-97E8-83987C80C0C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23" t="4512" r="17228" b="10786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197;p28">
            <a:extLst>
              <a:ext uri="{FF2B5EF4-FFF2-40B4-BE49-F238E27FC236}">
                <a16:creationId xmlns:a16="http://schemas.microsoft.com/office/drawing/2014/main" id="{45A022BB-C140-4D51-879F-F02AF4B53D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910490" y="6663418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541;p49">
            <a:extLst>
              <a:ext uri="{FF2B5EF4-FFF2-40B4-BE49-F238E27FC236}">
                <a16:creationId xmlns:a16="http://schemas.microsoft.com/office/drawing/2014/main" id="{593A1246-D8C0-48A5-88F6-C64A4323D1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46" t="-529" r="1728" b="3234"/>
          <a:stretch/>
        </p:blipFill>
        <p:spPr>
          <a:xfrm>
            <a:off x="1511878" y="5055874"/>
            <a:ext cx="2324836" cy="1468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483262" y="-99392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>
                <a:solidFill>
                  <a:srgbClr val="E5A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 – 皮膚檢測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6255945" y="2291893"/>
            <a:ext cx="1560173" cy="38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D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病徵辨識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6249144" y="2793499"/>
            <a:ext cx="1676900" cy="6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49AC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病徵辨識結果及相關資訊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8" name="Google Shape;228;p29"/>
          <p:cNvCxnSpPr/>
          <p:nvPr/>
        </p:nvCxnSpPr>
        <p:spPr>
          <a:xfrm rot="10800000" flipH="1">
            <a:off x="1084540" y="2388794"/>
            <a:ext cx="514759" cy="608158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29"/>
          <p:cNvCxnSpPr/>
          <p:nvPr/>
        </p:nvCxnSpPr>
        <p:spPr>
          <a:xfrm>
            <a:off x="3788938" y="2464067"/>
            <a:ext cx="544558" cy="546818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29"/>
          <p:cNvCxnSpPr/>
          <p:nvPr/>
        </p:nvCxnSpPr>
        <p:spPr>
          <a:xfrm rot="10800000" flipH="1">
            <a:off x="5153472" y="2408169"/>
            <a:ext cx="558099" cy="54518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1" name="Google Shape;231;p29"/>
          <p:cNvCxnSpPr/>
          <p:nvPr/>
        </p:nvCxnSpPr>
        <p:spPr>
          <a:xfrm>
            <a:off x="8317136" y="2434576"/>
            <a:ext cx="616543" cy="562376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32;p29"/>
          <p:cNvCxnSpPr/>
          <p:nvPr/>
        </p:nvCxnSpPr>
        <p:spPr>
          <a:xfrm rot="10800000">
            <a:off x="8049344" y="3185654"/>
            <a:ext cx="631714" cy="36483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29"/>
          <p:cNvCxnSpPr/>
          <p:nvPr/>
        </p:nvCxnSpPr>
        <p:spPr>
          <a:xfrm flipH="1">
            <a:off x="5564360" y="3164958"/>
            <a:ext cx="661916" cy="406227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9"/>
          <p:cNvCxnSpPr/>
          <p:nvPr/>
        </p:nvCxnSpPr>
        <p:spPr>
          <a:xfrm rot="10800000">
            <a:off x="5611243" y="3954313"/>
            <a:ext cx="615033" cy="42904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9"/>
          <p:cNvCxnSpPr/>
          <p:nvPr/>
        </p:nvCxnSpPr>
        <p:spPr>
          <a:xfrm flipH="1">
            <a:off x="8049344" y="3954313"/>
            <a:ext cx="598086" cy="42904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9"/>
          <p:cNvCxnSpPr/>
          <p:nvPr/>
        </p:nvCxnSpPr>
        <p:spPr>
          <a:xfrm flipH="1">
            <a:off x="3718085" y="4631070"/>
            <a:ext cx="517145" cy="557847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9"/>
          <p:cNvCxnSpPr/>
          <p:nvPr/>
        </p:nvCxnSpPr>
        <p:spPr>
          <a:xfrm rot="10800000">
            <a:off x="1208584" y="4655626"/>
            <a:ext cx="390715" cy="542473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30" y="3117726"/>
            <a:ext cx="1109662" cy="11096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555394" y="4198691"/>
            <a:ext cx="1058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患者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0" name="Google Shape;240;p29" descr="E:\cc\賴圖片\160576733717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4210" y="1052736"/>
            <a:ext cx="2134728" cy="12007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1828428" y="2278613"/>
            <a:ext cx="17564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網頁介面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(引導拍照)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2721" y="1052446"/>
            <a:ext cx="2026623" cy="126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5659" y="3066351"/>
            <a:ext cx="1173162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8913659" y="426173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資料庫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8085" y="3232258"/>
            <a:ext cx="1787526" cy="101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4219853" y="420387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伺服端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28468" y="4773838"/>
            <a:ext cx="1801029" cy="139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84032" y="4773838"/>
            <a:ext cx="1065312" cy="67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6321152" y="4149080"/>
            <a:ext cx="1676900" cy="6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49AC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醫院相關資訊及評分判別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00472" y="4366845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網頁介面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(告知建議.提供資訊)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Google Shape;197;p28">
            <a:extLst>
              <a:ext uri="{FF2B5EF4-FFF2-40B4-BE49-F238E27FC236}">
                <a16:creationId xmlns:a16="http://schemas.microsoft.com/office/drawing/2014/main" id="{F1C7DBD7-E280-4E6B-A412-5713BC31FD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910490" y="6663418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258" name="Google Shape;258;p30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259" name="Google Shape;259;p30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260" name="Google Shape;260;p30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0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" name="Google Shape;264;p30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30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266" name="Google Shape;266;p30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267" name="Google Shape;267;p30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30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應用技術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269" name="Google Shape;269;p30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橢圓 38">
            <a:extLst>
              <a:ext uri="{FF2B5EF4-FFF2-40B4-BE49-F238E27FC236}">
                <a16:creationId xmlns:a16="http://schemas.microsoft.com/office/drawing/2014/main" id="{0F4AA83E-AF5A-4454-AA47-5AC8FF444548}"/>
              </a:ext>
            </a:extLst>
          </p:cNvPr>
          <p:cNvSpPr/>
          <p:nvPr/>
        </p:nvSpPr>
        <p:spPr>
          <a:xfrm>
            <a:off x="6373398" y="1102940"/>
            <a:ext cx="3199514" cy="3345330"/>
          </a:xfrm>
          <a:prstGeom prst="ellipse">
            <a:avLst/>
          </a:prstGeom>
          <a:solidFill>
            <a:srgbClr val="FBDEE7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C9E69CC-66C6-4849-847D-CD7869B84D25}"/>
              </a:ext>
            </a:extLst>
          </p:cNvPr>
          <p:cNvSpPr/>
          <p:nvPr/>
        </p:nvSpPr>
        <p:spPr>
          <a:xfrm>
            <a:off x="360938" y="1066514"/>
            <a:ext cx="3199514" cy="33453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弦 35">
            <a:extLst>
              <a:ext uri="{FF2B5EF4-FFF2-40B4-BE49-F238E27FC236}">
                <a16:creationId xmlns:a16="http://schemas.microsoft.com/office/drawing/2014/main" id="{75D0428C-517B-42D3-A3A1-DE75D79EA9D9}"/>
              </a:ext>
            </a:extLst>
          </p:cNvPr>
          <p:cNvSpPr/>
          <p:nvPr/>
        </p:nvSpPr>
        <p:spPr>
          <a:xfrm rot="5400000">
            <a:off x="846208" y="2022985"/>
            <a:ext cx="8630332" cy="8392143"/>
          </a:xfrm>
          <a:prstGeom prst="chord">
            <a:avLst>
              <a:gd name="adj1" fmla="val 5382833"/>
              <a:gd name="adj2" fmla="val 16200000"/>
            </a:avLst>
          </a:prstGeom>
          <a:solidFill>
            <a:srgbClr val="34343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弦 41">
            <a:extLst>
              <a:ext uri="{FF2B5EF4-FFF2-40B4-BE49-F238E27FC236}">
                <a16:creationId xmlns:a16="http://schemas.microsoft.com/office/drawing/2014/main" id="{826EFC0D-C097-4FC2-B32C-CA09821C2F9E}"/>
              </a:ext>
            </a:extLst>
          </p:cNvPr>
          <p:cNvSpPr/>
          <p:nvPr/>
        </p:nvSpPr>
        <p:spPr>
          <a:xfrm rot="5400000">
            <a:off x="1556777" y="2926251"/>
            <a:ext cx="7204769" cy="6566936"/>
          </a:xfrm>
          <a:prstGeom prst="chord">
            <a:avLst>
              <a:gd name="adj1" fmla="val 5382833"/>
              <a:gd name="adj2" fmla="val 16200000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4810124" y="6639923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666720" y="142852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應用技術</a:t>
            </a:r>
            <a:endParaRPr dirty="0"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9353" y="1638244"/>
            <a:ext cx="1423253" cy="8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050" y="2269005"/>
            <a:ext cx="1423253" cy="68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 descr="C:\Users\user\Desktop\j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759" y="1747486"/>
            <a:ext cx="1857388" cy="108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3E213-BF00-4EF6-BA6C-F08C120D9A63}"/>
              </a:ext>
            </a:extLst>
          </p:cNvPr>
          <p:cNvCxnSpPr/>
          <p:nvPr/>
        </p:nvCxnSpPr>
        <p:spPr>
          <a:xfrm>
            <a:off x="0" y="6216354"/>
            <a:ext cx="990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46DE06-C27A-414B-8994-BFC8774226E2}"/>
              </a:ext>
            </a:extLst>
          </p:cNvPr>
          <p:cNvGrpSpPr/>
          <p:nvPr/>
        </p:nvGrpSpPr>
        <p:grpSpPr>
          <a:xfrm>
            <a:off x="2679866" y="3365225"/>
            <a:ext cx="5012426" cy="5696279"/>
            <a:chOff x="47253" y="2896305"/>
            <a:chExt cx="5012426" cy="56962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弦 5">
              <a:extLst>
                <a:ext uri="{FF2B5EF4-FFF2-40B4-BE49-F238E27FC236}">
                  <a16:creationId xmlns:a16="http://schemas.microsoft.com/office/drawing/2014/main" id="{710C3FEF-2872-401C-B6E6-6FAAC1FB5CD8}"/>
                </a:ext>
              </a:extLst>
            </p:cNvPr>
            <p:cNvSpPr/>
            <p:nvPr/>
          </p:nvSpPr>
          <p:spPr>
            <a:xfrm rot="5400000">
              <a:off x="-294674" y="3238232"/>
              <a:ext cx="5696279" cy="5012426"/>
            </a:xfrm>
            <a:prstGeom prst="chord">
              <a:avLst>
                <a:gd name="adj1" fmla="val 5382833"/>
                <a:gd name="adj2" fmla="val 1620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9BB4EF4-B899-41F2-8DE1-DFAF76DB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868" y="3941220"/>
              <a:ext cx="1880911" cy="1568210"/>
            </a:xfrm>
            <a:prstGeom prst="rect">
              <a:avLst/>
            </a:prstGeom>
            <a:grpFill/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4D5AAD3-465B-4E9A-B90E-E03B171F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7118" y="3940743"/>
              <a:ext cx="1283762" cy="1581167"/>
            </a:xfrm>
            <a:prstGeom prst="rect">
              <a:avLst/>
            </a:prstGeom>
            <a:grpFill/>
          </p:spPr>
        </p:pic>
      </p:grpSp>
      <p:sp>
        <p:nvSpPr>
          <p:cNvPr id="40" name="Google Shape;286;p31">
            <a:extLst>
              <a:ext uri="{FF2B5EF4-FFF2-40B4-BE49-F238E27FC236}">
                <a16:creationId xmlns:a16="http://schemas.microsoft.com/office/drawing/2014/main" id="{4A928BCA-4EA1-42B6-9A22-829E68B099D3}"/>
              </a:ext>
            </a:extLst>
          </p:cNvPr>
          <p:cNvSpPr txBox="1"/>
          <p:nvPr/>
        </p:nvSpPr>
        <p:spPr>
          <a:xfrm>
            <a:off x="4128091" y="3705653"/>
            <a:ext cx="2214570" cy="70788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0070C0">
                    <a:alpha val="8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核心</a:t>
            </a:r>
            <a:r>
              <a:rPr lang="zh-TW" sz="4000" b="1" dirty="0">
                <a:solidFill>
                  <a:srgbClr val="0070C0">
                    <a:alpha val="8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A.I.</a:t>
            </a:r>
            <a:endParaRPr dirty="0">
              <a:solidFill>
                <a:srgbClr val="0070C0">
                  <a:alpha val="85000"/>
                </a:srgb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41BE73-3AAC-4BA3-96A3-0450A9AEF059}"/>
              </a:ext>
            </a:extLst>
          </p:cNvPr>
          <p:cNvSpPr/>
          <p:nvPr/>
        </p:nvSpPr>
        <p:spPr>
          <a:xfrm>
            <a:off x="7677624" y="4014700"/>
            <a:ext cx="2247462" cy="1142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426EEC5-6538-4EB4-A0F6-9206D9484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092" y="4209449"/>
            <a:ext cx="1354523" cy="73144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93009825-BC28-4EED-B482-5185E0AE2C31}"/>
              </a:ext>
            </a:extLst>
          </p:cNvPr>
          <p:cNvSpPr/>
          <p:nvPr/>
        </p:nvSpPr>
        <p:spPr>
          <a:xfrm>
            <a:off x="-5537" y="4567562"/>
            <a:ext cx="2472803" cy="120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EF7B48-DA8B-4E96-9A55-A6A637689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14" y="4675547"/>
            <a:ext cx="1070259" cy="963234"/>
          </a:xfrm>
          <a:prstGeom prst="rect">
            <a:avLst/>
          </a:prstGeom>
        </p:spPr>
      </p:pic>
      <p:sp>
        <p:nvSpPr>
          <p:cNvPr id="33" name="Google Shape;286;p31">
            <a:extLst>
              <a:ext uri="{FF2B5EF4-FFF2-40B4-BE49-F238E27FC236}">
                <a16:creationId xmlns:a16="http://schemas.microsoft.com/office/drawing/2014/main" id="{518E823E-BD07-44D9-889E-A6F79CA062D5}"/>
              </a:ext>
            </a:extLst>
          </p:cNvPr>
          <p:cNvSpPr txBox="1"/>
          <p:nvPr/>
        </p:nvSpPr>
        <p:spPr>
          <a:xfrm>
            <a:off x="4078793" y="2747247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串接</a:t>
            </a:r>
            <a:r>
              <a:rPr 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alt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I</a:t>
            </a:r>
            <a:endParaRPr sz="2800" dirty="0">
              <a:solidFill>
                <a:schemeClr val="accent5">
                  <a:lumMod val="50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8" name="Google Shape;286;p31">
            <a:extLst>
              <a:ext uri="{FF2B5EF4-FFF2-40B4-BE49-F238E27FC236}">
                <a16:creationId xmlns:a16="http://schemas.microsoft.com/office/drawing/2014/main" id="{E889DF47-1B2C-47B5-AF64-BB0C2289691F}"/>
              </a:ext>
            </a:extLst>
          </p:cNvPr>
          <p:cNvSpPr txBox="1"/>
          <p:nvPr/>
        </p:nvSpPr>
        <p:spPr>
          <a:xfrm>
            <a:off x="719705" y="1142482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6">
                    <a:lumMod val="75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endParaRPr sz="2800" dirty="0">
              <a:solidFill>
                <a:schemeClr val="accent6">
                  <a:lumMod val="75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Google Shape;286;p31">
            <a:extLst>
              <a:ext uri="{FF2B5EF4-FFF2-40B4-BE49-F238E27FC236}">
                <a16:creationId xmlns:a16="http://schemas.microsoft.com/office/drawing/2014/main" id="{79C34995-41A5-4A12-8921-F9D078680CF2}"/>
              </a:ext>
            </a:extLst>
          </p:cNvPr>
          <p:cNvSpPr txBox="1"/>
          <p:nvPr/>
        </p:nvSpPr>
        <p:spPr>
          <a:xfrm>
            <a:off x="6909842" y="1133518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3">
                    <a:lumMod val="75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endParaRPr sz="2800" dirty="0">
              <a:solidFill>
                <a:schemeClr val="accent3">
                  <a:lumMod val="75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4" name="Google Shape;294;p31" descr="C:\Users\user\Desktop\lin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2472" y="4763118"/>
            <a:ext cx="848997" cy="78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grpSp>
        <p:nvGrpSpPr>
          <p:cNvPr id="306" name="Google Shape;306;p32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307" name="Google Shape;307;p32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308" name="Google Shape;308;p32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309" name="Google Shape;309;p32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" name="Google Shape;313;p32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32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315" name="Google Shape;315;p32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316" name="Google Shape;316;p32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32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功能介紹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18" name="Google Shape;318;p32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2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r="1015" b="4943"/>
          <a:stretch/>
        </p:blipFill>
        <p:spPr>
          <a:xfrm>
            <a:off x="3008784" y="1014679"/>
            <a:ext cx="4226722" cy="2283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操作介面</a:t>
            </a:r>
            <a:endParaRPr/>
          </a:p>
        </p:txBody>
      </p:sp>
      <p:pic>
        <p:nvPicPr>
          <p:cNvPr id="327" name="Google Shape;327;p33" descr="E:\cc\賴圖片\1605767339397.jpg"/>
          <p:cNvPicPr preferRelativeResize="0"/>
          <p:nvPr/>
        </p:nvPicPr>
        <p:blipFill rotWithShape="1">
          <a:blip r:embed="rId4">
            <a:alphaModFix/>
          </a:blip>
          <a:srcRect r="2745" b="1747"/>
          <a:stretch/>
        </p:blipFill>
        <p:spPr>
          <a:xfrm>
            <a:off x="5277227" y="3893953"/>
            <a:ext cx="4226721" cy="2401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3"/>
          <p:cNvGrpSpPr/>
          <p:nvPr/>
        </p:nvGrpSpPr>
        <p:grpSpPr>
          <a:xfrm>
            <a:off x="5889104" y="1129987"/>
            <a:ext cx="1206932" cy="299487"/>
            <a:chOff x="5889104" y="939614"/>
            <a:chExt cx="1206932" cy="299487"/>
          </a:xfrm>
        </p:grpSpPr>
        <p:sp>
          <p:nvSpPr>
            <p:cNvPr id="329" name="Google Shape;329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登入畫面</a:t>
              </a:r>
              <a:endParaRPr/>
            </a:p>
          </p:txBody>
        </p:sp>
      </p:grpSp>
      <p:grpSp>
        <p:nvGrpSpPr>
          <p:cNvPr id="331" name="Google Shape;331;p33"/>
          <p:cNvGrpSpPr/>
          <p:nvPr/>
        </p:nvGrpSpPr>
        <p:grpSpPr>
          <a:xfrm>
            <a:off x="5618276" y="3835397"/>
            <a:ext cx="1206932" cy="299487"/>
            <a:chOff x="5889104" y="939614"/>
            <a:chExt cx="1206932" cy="299487"/>
          </a:xfrm>
        </p:grpSpPr>
        <p:sp>
          <p:nvSpPr>
            <p:cNvPr id="332" name="Google Shape;332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皮膚檢測介面</a:t>
              </a:r>
              <a:endParaRPr/>
            </a:p>
          </p:txBody>
        </p:sp>
      </p:grpSp>
      <p:grpSp>
        <p:nvGrpSpPr>
          <p:cNvPr id="334" name="Google Shape;334;p33"/>
          <p:cNvGrpSpPr/>
          <p:nvPr/>
        </p:nvGrpSpPr>
        <p:grpSpPr>
          <a:xfrm>
            <a:off x="498754" y="3893953"/>
            <a:ext cx="4199466" cy="2362200"/>
            <a:chOff x="389240" y="3245268"/>
            <a:chExt cx="4199466" cy="2362200"/>
          </a:xfrm>
        </p:grpSpPr>
        <p:pic>
          <p:nvPicPr>
            <p:cNvPr id="335" name="Google Shape;335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3"/>
            <p:cNvPicPr preferRelativeResize="0"/>
            <p:nvPr/>
          </p:nvPicPr>
          <p:blipFill rotWithShape="1">
            <a:blip r:embed="rId6">
              <a:alphaModFix/>
            </a:blip>
            <a:srcRect l="123" t="4512" r="17228" b="10786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3"/>
          <p:cNvGrpSpPr/>
          <p:nvPr/>
        </p:nvGrpSpPr>
        <p:grpSpPr>
          <a:xfrm>
            <a:off x="776536" y="3812909"/>
            <a:ext cx="1224136" cy="299487"/>
            <a:chOff x="5889104" y="939614"/>
            <a:chExt cx="1224136" cy="299487"/>
          </a:xfrm>
        </p:grpSpPr>
        <p:sp>
          <p:nvSpPr>
            <p:cNvPr id="338" name="Google Shape;338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跌倒偵測介面</a:t>
              </a:r>
              <a:endParaRPr/>
            </a:p>
          </p:txBody>
        </p:sp>
      </p:grpSp>
      <p:sp>
        <p:nvSpPr>
          <p:cNvPr id="340" name="Google Shape;340;p33"/>
          <p:cNvSpPr/>
          <p:nvPr/>
        </p:nvSpPr>
        <p:spPr>
          <a:xfrm rot="8368241">
            <a:off x="2919646" y="3459841"/>
            <a:ext cx="576064" cy="262311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 rot="2436319">
            <a:off x="6789284" y="3466046"/>
            <a:ext cx="576064" cy="262311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BB0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708714" y="2795059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500" b="1" dirty="0">
                <a:solidFill>
                  <a:schemeClr val="lt1"/>
                </a:solidFill>
                <a:latin typeface="Algerian" panose="04020705040A02060702" pitchFamily="82" charset="0"/>
              </a:rPr>
              <a:t>1</a:t>
            </a:r>
            <a:r>
              <a:rPr lang="en-US" alt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跌倒偵測流程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16;p47">
            <a:extLst>
              <a:ext uri="{FF2B5EF4-FFF2-40B4-BE49-F238E27FC236}">
                <a16:creationId xmlns:a16="http://schemas.microsoft.com/office/drawing/2014/main" id="{48823A75-AAFE-4FA1-910A-477DDDAF3920}"/>
              </a:ext>
            </a:extLst>
          </p:cNvPr>
          <p:cNvSpPr/>
          <p:nvPr/>
        </p:nvSpPr>
        <p:spPr>
          <a:xfrm>
            <a:off x="3662860" y="2641956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14;p47">
            <a:extLst>
              <a:ext uri="{FF2B5EF4-FFF2-40B4-BE49-F238E27FC236}">
                <a16:creationId xmlns:a16="http://schemas.microsoft.com/office/drawing/2014/main" id="{858B1FB1-4403-42A8-9492-168E96F94885}"/>
              </a:ext>
            </a:extLst>
          </p:cNvPr>
          <p:cNvSpPr txBox="1"/>
          <p:nvPr/>
        </p:nvSpPr>
        <p:spPr>
          <a:xfrm>
            <a:off x="5741904" y="6182717"/>
            <a:ext cx="43636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</a:t>
            </a:r>
            <a:r>
              <a:rPr lang="zh-TW" altLang="en-US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王進群、陳泓詠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981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</p:spPr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/>
              <a:t>-</a:t>
            </a:r>
            <a:r>
              <a:rPr lang="zh-TW" altLang="en-US" dirty="0"/>
              <a:t>跌倒偵測</a:t>
            </a:r>
          </a:p>
        </p:txBody>
      </p:sp>
      <p:grpSp>
        <p:nvGrpSpPr>
          <p:cNvPr id="4" name="群組 20">
            <a:extLst>
              <a:ext uri="{FF2B5EF4-FFF2-40B4-BE49-F238E27FC236}">
                <a16:creationId xmlns:a16="http://schemas.microsoft.com/office/drawing/2014/main" id="{6CD1177D-BE3F-4CE8-ABB7-A417A712D5FF}"/>
              </a:ext>
            </a:extLst>
          </p:cNvPr>
          <p:cNvGrpSpPr/>
          <p:nvPr/>
        </p:nvGrpSpPr>
        <p:grpSpPr>
          <a:xfrm>
            <a:off x="272480" y="1352888"/>
            <a:ext cx="4199466" cy="2362200"/>
            <a:chOff x="389240" y="3245268"/>
            <a:chExt cx="4199466" cy="23622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8240497-7561-435D-9D91-22A2D7F9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057CB40-6AF0-4AC8-9B53-52FFEF998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" t="4512" r="17228" b="10787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</p:spPr>
        </p:pic>
      </p:grpSp>
      <p:grpSp>
        <p:nvGrpSpPr>
          <p:cNvPr id="5" name="群組 26">
            <a:extLst>
              <a:ext uri="{FF2B5EF4-FFF2-40B4-BE49-F238E27FC236}">
                <a16:creationId xmlns:a16="http://schemas.microsoft.com/office/drawing/2014/main" id="{49C271D2-FDAD-4CB3-86E0-A0526F5B94A6}"/>
              </a:ext>
            </a:extLst>
          </p:cNvPr>
          <p:cNvGrpSpPr/>
          <p:nvPr/>
        </p:nvGrpSpPr>
        <p:grpSpPr>
          <a:xfrm>
            <a:off x="439498" y="1546424"/>
            <a:ext cx="1224136" cy="299487"/>
            <a:chOff x="5889104" y="939614"/>
            <a:chExt cx="1224136" cy="299487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2A49D69-4504-4489-83BF-36D74A3B3A7B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C614261-BDCF-4D17-BDFE-DCFEF3E6F741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跌倒偵測介面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058F24CB-E23C-4977-9823-9C9C29AA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750793"/>
            <a:ext cx="2783516" cy="1575684"/>
          </a:xfrm>
          <a:prstGeom prst="rect">
            <a:avLst/>
          </a:prstGeom>
        </p:spPr>
      </p:pic>
      <p:sp>
        <p:nvSpPr>
          <p:cNvPr id="22" name="箭號: 燕尾形向右 21">
            <a:extLst>
              <a:ext uri="{FF2B5EF4-FFF2-40B4-BE49-F238E27FC236}">
                <a16:creationId xmlns:a16="http://schemas.microsoft.com/office/drawing/2014/main" id="{172F9A76-66F2-4E4E-9C80-702733317A3C}"/>
              </a:ext>
            </a:extLst>
          </p:cNvPr>
          <p:cNvSpPr/>
          <p:nvPr/>
        </p:nvSpPr>
        <p:spPr>
          <a:xfrm rot="19956869">
            <a:off x="4087317" y="1270083"/>
            <a:ext cx="1065779" cy="608385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22">
            <a:extLst>
              <a:ext uri="{FF2B5EF4-FFF2-40B4-BE49-F238E27FC236}">
                <a16:creationId xmlns:a16="http://schemas.microsoft.com/office/drawing/2014/main" id="{BB741E4C-9BA3-422F-AF1A-8FE685B1F455}"/>
              </a:ext>
            </a:extLst>
          </p:cNvPr>
          <p:cNvGrpSpPr/>
          <p:nvPr/>
        </p:nvGrpSpPr>
        <p:grpSpPr>
          <a:xfrm>
            <a:off x="6491260" y="1976378"/>
            <a:ext cx="1224136" cy="299487"/>
            <a:chOff x="5889104" y="939614"/>
            <a:chExt cx="1224136" cy="299487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21C1673-DD37-4822-AF9A-C7E6B4535658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E3184BD-65D0-4BDB-9EFC-A6DB8DDC21B0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即時監測畫面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B39478F0-1434-4CCB-AE10-4C4C431E5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52" y="2533988"/>
            <a:ext cx="2783517" cy="157732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94D2FF3A-E454-48E1-84F1-51BDE63FE252}"/>
              </a:ext>
            </a:extLst>
          </p:cNvPr>
          <p:cNvSpPr txBox="1"/>
          <p:nvPr/>
        </p:nvSpPr>
        <p:spPr>
          <a:xfrm>
            <a:off x="8093525" y="3811826"/>
            <a:ext cx="1539995" cy="265245"/>
          </a:xfrm>
          <a:prstGeom prst="rect">
            <a:avLst/>
          </a:prstGeom>
          <a:solidFill>
            <a:srgbClr val="EE7298">
              <a:alpha val="57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zh-TW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F9BD88C-CBB5-4D8A-B5EB-57A27943DD84}"/>
              </a:ext>
            </a:extLst>
          </p:cNvPr>
          <p:cNvSpPr txBox="1"/>
          <p:nvPr/>
        </p:nvSpPr>
        <p:spPr>
          <a:xfrm>
            <a:off x="8159211" y="3842860"/>
            <a:ext cx="1539996" cy="285576"/>
          </a:xfrm>
          <a:prstGeom prst="rect">
            <a:avLst/>
          </a:prstGeom>
          <a:solidFill>
            <a:srgbClr val="EE7298">
              <a:alpha val="5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姿態偵測</a:t>
            </a:r>
            <a:r>
              <a:rPr lang="en-US" altLang="zh-TW" sz="1200" dirty="0">
                <a:solidFill>
                  <a:schemeClr val="bg1"/>
                </a:solidFill>
              </a:rPr>
              <a:t>-</a:t>
            </a:r>
            <a:r>
              <a:rPr lang="zh-TW" altLang="en-US" sz="1200" dirty="0">
                <a:solidFill>
                  <a:schemeClr val="bg1"/>
                </a:solidFill>
              </a:rPr>
              <a:t>發現跌倒</a:t>
            </a:r>
          </a:p>
        </p:txBody>
      </p:sp>
      <p:sp>
        <p:nvSpPr>
          <p:cNvPr id="34" name="箭號: 燕尾形向右 33">
            <a:extLst>
              <a:ext uri="{FF2B5EF4-FFF2-40B4-BE49-F238E27FC236}">
                <a16:creationId xmlns:a16="http://schemas.microsoft.com/office/drawing/2014/main" id="{2D100278-C6FC-4840-B7E7-1A28BC80D06A}"/>
              </a:ext>
            </a:extLst>
          </p:cNvPr>
          <p:cNvSpPr/>
          <p:nvPr/>
        </p:nvSpPr>
        <p:spPr>
          <a:xfrm rot="2441003">
            <a:off x="7854619" y="1759440"/>
            <a:ext cx="1065779" cy="608385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14">
            <a:extLst>
              <a:ext uri="{FF2B5EF4-FFF2-40B4-BE49-F238E27FC236}">
                <a16:creationId xmlns:a16="http://schemas.microsoft.com/office/drawing/2014/main" id="{1A8700C1-0BE2-403A-A5D5-D533B63A80DC}"/>
              </a:ext>
            </a:extLst>
          </p:cNvPr>
          <p:cNvGrpSpPr/>
          <p:nvPr/>
        </p:nvGrpSpPr>
        <p:grpSpPr>
          <a:xfrm>
            <a:off x="6087089" y="4721849"/>
            <a:ext cx="2952328" cy="1584176"/>
            <a:chOff x="6897216" y="4653136"/>
            <a:chExt cx="2952328" cy="15841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D592ED-CD7A-494C-A14E-473E27831D00}"/>
                </a:ext>
              </a:extLst>
            </p:cNvPr>
            <p:cNvSpPr/>
            <p:nvPr/>
          </p:nvSpPr>
          <p:spPr>
            <a:xfrm>
              <a:off x="6897216" y="4653136"/>
              <a:ext cx="2886641" cy="15756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3" descr="E:\B\sy_20110527222139313068.jpg">
              <a:extLst>
                <a:ext uri="{FF2B5EF4-FFF2-40B4-BE49-F238E27FC236}">
                  <a16:creationId xmlns:a16="http://schemas.microsoft.com/office/drawing/2014/main" id="{359DF627-7CFE-4DF3-9B4A-38DA6833B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77781" y="4760583"/>
              <a:ext cx="940576" cy="122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A2DC76E-1412-4D16-8F9C-10F028A4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525" y="4760583"/>
              <a:ext cx="1442960" cy="121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F37412A-E118-49BE-9AD9-5165617520C0}"/>
                </a:ext>
              </a:extLst>
            </p:cNvPr>
            <p:cNvSpPr txBox="1"/>
            <p:nvPr/>
          </p:nvSpPr>
          <p:spPr>
            <a:xfrm>
              <a:off x="8243862" y="5929279"/>
              <a:ext cx="1539995" cy="265245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EC4D7E5-5732-4B7E-A962-CC33D53C1340}"/>
                </a:ext>
              </a:extLst>
            </p:cNvPr>
            <p:cNvSpPr txBox="1"/>
            <p:nvPr/>
          </p:nvSpPr>
          <p:spPr>
            <a:xfrm>
              <a:off x="8309548" y="5960313"/>
              <a:ext cx="1539996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圖片辨識</a:t>
              </a:r>
              <a:r>
                <a:rPr lang="en-US" altLang="zh-TW" sz="1200" dirty="0">
                  <a:solidFill>
                    <a:schemeClr val="bg1"/>
                  </a:solidFill>
                </a:rPr>
                <a:t>-</a:t>
              </a:r>
              <a:r>
                <a:rPr lang="zh-TW" altLang="en-US" sz="1200" dirty="0">
                  <a:solidFill>
                    <a:schemeClr val="bg1"/>
                  </a:solidFill>
                </a:rPr>
                <a:t>確認跌倒</a:t>
              </a:r>
            </a:p>
          </p:txBody>
        </p:sp>
      </p:grpSp>
      <p:sp>
        <p:nvSpPr>
          <p:cNvPr id="39" name="箭號: 燕尾形向右 38">
            <a:extLst>
              <a:ext uri="{FF2B5EF4-FFF2-40B4-BE49-F238E27FC236}">
                <a16:creationId xmlns:a16="http://schemas.microsoft.com/office/drawing/2014/main" id="{AA6E2CC2-F2FB-4C29-93CC-4FBFB4C83F7A}"/>
              </a:ext>
            </a:extLst>
          </p:cNvPr>
          <p:cNvSpPr/>
          <p:nvPr/>
        </p:nvSpPr>
        <p:spPr>
          <a:xfrm rot="7934712">
            <a:off x="8789079" y="4300032"/>
            <a:ext cx="545554" cy="41095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3C3FB528-7232-41A4-B0C7-C86B93F81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5" y="4052855"/>
            <a:ext cx="2342141" cy="1258721"/>
          </a:xfrm>
          <a:prstGeom prst="rect">
            <a:avLst/>
          </a:prstGeom>
        </p:spPr>
      </p:pic>
      <p:pic>
        <p:nvPicPr>
          <p:cNvPr id="40" name="Picture 3" descr="E:\cc\賴圖片\1605767849843.jpg">
            <a:extLst>
              <a:ext uri="{FF2B5EF4-FFF2-40B4-BE49-F238E27FC236}">
                <a16:creationId xmlns:a16="http://schemas.microsoft.com/office/drawing/2014/main" id="{61CE1816-0247-4F1B-85B9-53850C56F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1254" t="3631" r="747" b="80598"/>
          <a:stretch/>
        </p:blipFill>
        <p:spPr bwMode="auto">
          <a:xfrm>
            <a:off x="1052461" y="5232322"/>
            <a:ext cx="3825371" cy="1094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</p:pic>
      <p:sp>
        <p:nvSpPr>
          <p:cNvPr id="41" name="箭號: 燕尾形向右 40">
            <a:extLst>
              <a:ext uri="{FF2B5EF4-FFF2-40B4-BE49-F238E27FC236}">
                <a16:creationId xmlns:a16="http://schemas.microsoft.com/office/drawing/2014/main" id="{AFB712DE-12A1-4402-AAD2-AEC5E503697D}"/>
              </a:ext>
            </a:extLst>
          </p:cNvPr>
          <p:cNvSpPr/>
          <p:nvPr/>
        </p:nvSpPr>
        <p:spPr>
          <a:xfrm rot="13177652">
            <a:off x="4626196" y="3737557"/>
            <a:ext cx="1295979" cy="1026682"/>
          </a:xfrm>
          <a:prstGeom prst="notched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5B35B7FC-AC05-473C-AFF9-B83C00EB7DFF}"/>
              </a:ext>
            </a:extLst>
          </p:cNvPr>
          <p:cNvSpPr/>
          <p:nvPr/>
        </p:nvSpPr>
        <p:spPr>
          <a:xfrm rot="13303159">
            <a:off x="4984664" y="5864687"/>
            <a:ext cx="725273" cy="629373"/>
          </a:xfrm>
          <a:prstGeom prst="bentArrow">
            <a:avLst>
              <a:gd name="adj1" fmla="val 25000"/>
              <a:gd name="adj2" fmla="val 27514"/>
              <a:gd name="adj3" fmla="val 40971"/>
              <a:gd name="adj4" fmla="val 696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41">
            <a:extLst>
              <a:ext uri="{FF2B5EF4-FFF2-40B4-BE49-F238E27FC236}">
                <a16:creationId xmlns:a16="http://schemas.microsoft.com/office/drawing/2014/main" id="{D497ECD3-94FD-4857-94B0-C68AC07C40C4}"/>
              </a:ext>
            </a:extLst>
          </p:cNvPr>
          <p:cNvGrpSpPr/>
          <p:nvPr/>
        </p:nvGrpSpPr>
        <p:grpSpPr>
          <a:xfrm>
            <a:off x="3584848" y="6009833"/>
            <a:ext cx="1224136" cy="299487"/>
            <a:chOff x="5889104" y="939614"/>
            <a:chExt cx="1224136" cy="299487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5BC96161-70B9-4F6B-B692-463519CF9AF5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A364630-204C-478F-B175-66EB21C484C5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Line </a:t>
              </a:r>
              <a:r>
                <a:rPr lang="zh-TW" altLang="en-US" sz="1200" dirty="0">
                  <a:solidFill>
                    <a:schemeClr val="bg1"/>
                  </a:solidFill>
                </a:rPr>
                <a:t>通知</a:t>
              </a:r>
            </a:p>
          </p:txBody>
        </p:sp>
      </p:grpSp>
      <p:grpSp>
        <p:nvGrpSpPr>
          <p:cNvPr id="14" name="群組 48">
            <a:extLst>
              <a:ext uri="{FF2B5EF4-FFF2-40B4-BE49-F238E27FC236}">
                <a16:creationId xmlns:a16="http://schemas.microsoft.com/office/drawing/2014/main" id="{2CBD04C9-5078-4DE0-9A65-5416C5DA49D6}"/>
              </a:ext>
            </a:extLst>
          </p:cNvPr>
          <p:cNvGrpSpPr/>
          <p:nvPr/>
        </p:nvGrpSpPr>
        <p:grpSpPr>
          <a:xfrm>
            <a:off x="4067887" y="4169717"/>
            <a:ext cx="1999452" cy="327768"/>
            <a:chOff x="5889104" y="939614"/>
            <a:chExt cx="1307066" cy="327768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D2004445-65EA-4D93-8916-B8FCB4426FC4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96051A2-618A-45EB-86BF-C8CE3749F6AC}"/>
                </a:ext>
              </a:extLst>
            </p:cNvPr>
            <p:cNvSpPr txBox="1"/>
            <p:nvPr/>
          </p:nvSpPr>
          <p:spPr>
            <a:xfrm>
              <a:off x="5931534" y="990383"/>
              <a:ext cx="1264636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回傳伺服器分析處理</a:t>
              </a:r>
            </a:p>
          </p:txBody>
        </p:sp>
      </p:grpSp>
      <p:grpSp>
        <p:nvGrpSpPr>
          <p:cNvPr id="42" name="群組 48">
            <a:extLst>
              <a:ext uri="{FF2B5EF4-FFF2-40B4-BE49-F238E27FC236}">
                <a16:creationId xmlns:a16="http://schemas.microsoft.com/office/drawing/2014/main" id="{68428A1D-475B-438C-93A3-6BEFED3A1D06}"/>
              </a:ext>
            </a:extLst>
          </p:cNvPr>
          <p:cNvGrpSpPr/>
          <p:nvPr/>
        </p:nvGrpSpPr>
        <p:grpSpPr>
          <a:xfrm>
            <a:off x="928936" y="4264799"/>
            <a:ext cx="1224136" cy="299487"/>
            <a:chOff x="5889104" y="939614"/>
            <a:chExt cx="1224136" cy="299487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A51920D-EF59-40A7-A82F-023B9762B0EB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DE7D76CC-B7E0-490F-A01C-10AD72993B15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紀錄跌倒畫面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03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15103" y="100148"/>
            <a:ext cx="8640960" cy="764704"/>
          </a:xfrm>
        </p:spPr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- </a:t>
            </a:r>
            <a:r>
              <a:rPr lang="zh-TW" altLang="en-US" dirty="0"/>
              <a:t>人體結構</a:t>
            </a:r>
          </a:p>
        </p:txBody>
      </p:sp>
      <p:pic>
        <p:nvPicPr>
          <p:cNvPr id="4" name="圖片 3" descr="2047e37e38a417f1a879c5a211c447787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4" y="934810"/>
            <a:ext cx="3875315" cy="4734050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1" y="1134014"/>
            <a:ext cx="1624148" cy="2858868"/>
          </a:xfrm>
          <a:prstGeom prst="rect">
            <a:avLst/>
          </a:prstGeom>
        </p:spPr>
      </p:pic>
      <p:pic>
        <p:nvPicPr>
          <p:cNvPr id="8" name="圖片 7" descr="未命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22" y="1106609"/>
            <a:ext cx="2342607" cy="2790884"/>
          </a:xfrm>
          <a:prstGeom prst="rect">
            <a:avLst/>
          </a:prstGeom>
        </p:spPr>
      </p:pic>
      <p:pic>
        <p:nvPicPr>
          <p:cNvPr id="9" name="圖片 8" descr="000未命名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625" y="4412797"/>
            <a:ext cx="3245358" cy="9691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40228" y="5802086"/>
            <a:ext cx="863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根據每個節點的座標來決定是否進入判別模式</a:t>
            </a:r>
          </a:p>
        </p:txBody>
      </p:sp>
      <p:sp>
        <p:nvSpPr>
          <p:cNvPr id="11" name="Google Shape;621;p51">
            <a:extLst>
              <a:ext uri="{FF2B5EF4-FFF2-40B4-BE49-F238E27FC236}">
                <a16:creationId xmlns:a16="http://schemas.microsoft.com/office/drawing/2014/main" id="{58F3FCE5-5156-4DAA-8820-A357B126E2E7}"/>
              </a:ext>
            </a:extLst>
          </p:cNvPr>
          <p:cNvSpPr/>
          <p:nvPr/>
        </p:nvSpPr>
        <p:spPr>
          <a:xfrm>
            <a:off x="1804399" y="2968912"/>
            <a:ext cx="977114" cy="1053245"/>
          </a:xfrm>
          <a:prstGeom prst="ellipse">
            <a:avLst/>
          </a:prstGeom>
          <a:solidFill>
            <a:srgbClr val="FF000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21;p51">
            <a:extLst>
              <a:ext uri="{FF2B5EF4-FFF2-40B4-BE49-F238E27FC236}">
                <a16:creationId xmlns:a16="http://schemas.microsoft.com/office/drawing/2014/main" id="{8799FE51-900A-406D-A10F-2F83258698C5}"/>
              </a:ext>
            </a:extLst>
          </p:cNvPr>
          <p:cNvSpPr/>
          <p:nvPr/>
        </p:nvSpPr>
        <p:spPr>
          <a:xfrm>
            <a:off x="1991843" y="1693797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21;p51">
            <a:extLst>
              <a:ext uri="{FF2B5EF4-FFF2-40B4-BE49-F238E27FC236}">
                <a16:creationId xmlns:a16="http://schemas.microsoft.com/office/drawing/2014/main" id="{0DF26031-13E8-4B2C-BC6A-2E36E830B1B4}"/>
              </a:ext>
            </a:extLst>
          </p:cNvPr>
          <p:cNvSpPr/>
          <p:nvPr/>
        </p:nvSpPr>
        <p:spPr>
          <a:xfrm>
            <a:off x="1322172" y="2439348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21;p51">
            <a:extLst>
              <a:ext uri="{FF2B5EF4-FFF2-40B4-BE49-F238E27FC236}">
                <a16:creationId xmlns:a16="http://schemas.microsoft.com/office/drawing/2014/main" id="{F73E1F97-FA6F-4333-9367-0CD98814783B}"/>
              </a:ext>
            </a:extLst>
          </p:cNvPr>
          <p:cNvSpPr/>
          <p:nvPr/>
        </p:nvSpPr>
        <p:spPr>
          <a:xfrm>
            <a:off x="2662349" y="2417805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– </a:t>
            </a:r>
            <a:r>
              <a:rPr lang="zh-TW" altLang="en-US" dirty="0"/>
              <a:t>拍攝角度</a:t>
            </a:r>
          </a:p>
        </p:txBody>
      </p:sp>
      <p:pic>
        <p:nvPicPr>
          <p:cNvPr id="1026" name="Picture 2" descr="C:\Users\user\Desktop\白爛貓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0366" y="2261290"/>
            <a:ext cx="3524250" cy="2857500"/>
          </a:xfrm>
          <a:prstGeom prst="rect">
            <a:avLst/>
          </a:prstGeom>
          <a:noFill/>
        </p:spPr>
      </p:pic>
      <p:pic>
        <p:nvPicPr>
          <p:cNvPr id="6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66" y="1637884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14;p28"/>
          <p:cNvCxnSpPr>
            <a:stCxn id="12" idx="1"/>
          </p:cNvCxnSpPr>
          <p:nvPr/>
        </p:nvCxnSpPr>
        <p:spPr>
          <a:xfrm rot="10800000" flipH="1" flipV="1">
            <a:off x="880325" y="1984973"/>
            <a:ext cx="2156794" cy="218426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215;p28"/>
          <p:cNvCxnSpPr>
            <a:stCxn id="12" idx="3"/>
          </p:cNvCxnSpPr>
          <p:nvPr/>
        </p:nvCxnSpPr>
        <p:spPr>
          <a:xfrm>
            <a:off x="1611090" y="1984973"/>
            <a:ext cx="1850572" cy="73646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" name="Google Shape;216;p28"/>
          <p:cNvSpPr/>
          <p:nvPr/>
        </p:nvSpPr>
        <p:spPr>
          <a:xfrm>
            <a:off x="880325" y="1629509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9646" y="5273712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214;p28"/>
          <p:cNvCxnSpPr>
            <a:endCxn id="1026" idx="2"/>
          </p:cNvCxnSpPr>
          <p:nvPr/>
        </p:nvCxnSpPr>
        <p:spPr>
          <a:xfrm rot="10800000">
            <a:off x="5192491" y="5118790"/>
            <a:ext cx="1817910" cy="552672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215;p28"/>
          <p:cNvCxnSpPr>
            <a:stCxn id="18" idx="3"/>
          </p:cNvCxnSpPr>
          <p:nvPr/>
        </p:nvCxnSpPr>
        <p:spPr>
          <a:xfrm flipH="1" flipV="1">
            <a:off x="6368150" y="4234554"/>
            <a:ext cx="1426020" cy="1386247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" name="Google Shape;216;p28"/>
          <p:cNvSpPr/>
          <p:nvPr/>
        </p:nvSpPr>
        <p:spPr>
          <a:xfrm>
            <a:off x="7063405" y="5265337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9880" y="1333084"/>
            <a:ext cx="962496" cy="9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16;p28"/>
          <p:cNvSpPr/>
          <p:nvPr/>
        </p:nvSpPr>
        <p:spPr>
          <a:xfrm>
            <a:off x="7803639" y="1324709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15;p28"/>
          <p:cNvCxnSpPr/>
          <p:nvPr/>
        </p:nvCxnSpPr>
        <p:spPr>
          <a:xfrm flipH="1">
            <a:off x="6259290" y="1733346"/>
            <a:ext cx="2264229" cy="209843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215;p28"/>
          <p:cNvCxnSpPr/>
          <p:nvPr/>
        </p:nvCxnSpPr>
        <p:spPr>
          <a:xfrm rot="10800000" flipV="1">
            <a:off x="5562605" y="1700687"/>
            <a:ext cx="2220685" cy="998977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3" name="文字方塊 32"/>
          <p:cNvSpPr txBox="1"/>
          <p:nvPr/>
        </p:nvSpPr>
        <p:spPr>
          <a:xfrm>
            <a:off x="642261" y="1251865"/>
            <a:ext cx="126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正面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6847112" y="6183093"/>
            <a:ext cx="163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背面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543804" y="2264236"/>
            <a:ext cx="173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側面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90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pic>
        <p:nvPicPr>
          <p:cNvPr id="40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280" y="930313"/>
            <a:ext cx="962496" cy="9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16;p28"/>
          <p:cNvSpPr/>
          <p:nvPr/>
        </p:nvSpPr>
        <p:spPr>
          <a:xfrm>
            <a:off x="4124267" y="921937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215;p28"/>
          <p:cNvCxnSpPr/>
          <p:nvPr/>
        </p:nvCxnSpPr>
        <p:spPr>
          <a:xfrm rot="5400000">
            <a:off x="3403047" y="1693984"/>
            <a:ext cx="1118713" cy="28303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215;p28"/>
          <p:cNvCxnSpPr>
            <a:stCxn id="41" idx="3"/>
          </p:cNvCxnSpPr>
          <p:nvPr/>
        </p:nvCxnSpPr>
        <p:spPr>
          <a:xfrm>
            <a:off x="4855032" y="1277401"/>
            <a:ext cx="272139" cy="115011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文字方塊 46"/>
          <p:cNvSpPr txBox="1"/>
          <p:nvPr/>
        </p:nvSpPr>
        <p:spPr>
          <a:xfrm>
            <a:off x="4963890" y="1012379"/>
            <a:ext cx="173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帥氣的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729344" y="5987142"/>
            <a:ext cx="556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根據相同演算法搭配不同角度會有不同的判別差異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9608" y="-459432"/>
            <a:ext cx="8640960" cy="86409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595282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1882876" y="1458609"/>
            <a:ext cx="6572296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動機與目的  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組員介紹及分工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系統架構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應用技術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功能介紹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短片展示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941" y="3744416"/>
            <a:ext cx="2720643" cy="32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43406" y="32658"/>
            <a:ext cx="8640960" cy="764704"/>
          </a:xfrm>
        </p:spPr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– </a:t>
            </a:r>
            <a:r>
              <a:rPr lang="zh-TW" altLang="en-US" dirty="0"/>
              <a:t>演算法決策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970314" y="5371006"/>
            <a:ext cx="6564085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交叉驗證之後，偵測手肘位置及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角拍攝成功率最高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硬體解析度及運算能力也影響著成功率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42481E-6B6D-4D7B-9A6E-95DFD91F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11" y="1128538"/>
            <a:ext cx="6394175" cy="42119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zh-TW" altLang="en-US" dirty="0"/>
              <a:t>跌倒偵測 </a:t>
            </a:r>
            <a:r>
              <a:rPr lang="en-US" altLang="zh-TW" dirty="0"/>
              <a:t>- </a:t>
            </a:r>
            <a:r>
              <a:rPr lang="zh-TW" dirty="0"/>
              <a:t>偵測結果</a:t>
            </a:r>
            <a:endParaRPr dirty="0"/>
          </a:p>
        </p:txBody>
      </p:sp>
      <p:pic>
        <p:nvPicPr>
          <p:cNvPr id="9" name="圖片 8" descr="IMG_3241 (1).PNG"/>
          <p:cNvPicPr>
            <a:picLocks noChangeAspect="1"/>
          </p:cNvPicPr>
          <p:nvPr/>
        </p:nvPicPr>
        <p:blipFill>
          <a:blip r:embed="rId3"/>
          <a:srcRect b="47204"/>
          <a:stretch>
            <a:fillRect/>
          </a:stretch>
        </p:blipFill>
        <p:spPr>
          <a:xfrm>
            <a:off x="5436310" y="1576889"/>
            <a:ext cx="3881836" cy="3645309"/>
          </a:xfrm>
          <a:prstGeom prst="rect">
            <a:avLst/>
          </a:prstGeom>
        </p:spPr>
      </p:pic>
      <p:pic>
        <p:nvPicPr>
          <p:cNvPr id="11" name="Google Shape;2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028" y="1178361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214;p28"/>
          <p:cNvCxnSpPr>
            <a:cxnSpLocks/>
          </p:cNvCxnSpPr>
          <p:nvPr/>
        </p:nvCxnSpPr>
        <p:spPr>
          <a:xfrm>
            <a:off x="918811" y="2163955"/>
            <a:ext cx="426393" cy="555442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15;p28"/>
          <p:cNvCxnSpPr>
            <a:cxnSpLocks/>
          </p:cNvCxnSpPr>
          <p:nvPr/>
        </p:nvCxnSpPr>
        <p:spPr>
          <a:xfrm>
            <a:off x="1869524" y="2145933"/>
            <a:ext cx="2523680" cy="591378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" name="Google Shape;216;p28"/>
          <p:cNvSpPr/>
          <p:nvPr/>
        </p:nvSpPr>
        <p:spPr>
          <a:xfrm>
            <a:off x="918811" y="1193009"/>
            <a:ext cx="950713" cy="93827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17705" y="4336289"/>
            <a:ext cx="226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收到通知</a:t>
            </a:r>
            <a:r>
              <a:rPr lang="en-US" altLang="zh-TW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!!</a:t>
            </a:r>
            <a:endParaRPr lang="zh-TW" altLang="en-US" sz="2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68822" y="5421086"/>
            <a:ext cx="808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 將系統連結至緊急連絡人或身邊的親朋好友，可以在第一時間收到求救通知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4B501F-A73C-475B-B74B-227A65E2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204" y="2737311"/>
            <a:ext cx="3048000" cy="2286000"/>
          </a:xfrm>
          <a:prstGeom prst="rect">
            <a:avLst/>
          </a:prstGeom>
        </p:spPr>
      </p:pic>
      <p:sp>
        <p:nvSpPr>
          <p:cNvPr id="261" name="Google Shape;261;p33"/>
          <p:cNvSpPr/>
          <p:nvPr/>
        </p:nvSpPr>
        <p:spPr>
          <a:xfrm rot="20625170">
            <a:off x="4771909" y="3759833"/>
            <a:ext cx="980528" cy="5882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44624"/>
            <a:ext cx="8915400" cy="1162036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跌倒判斷</a:t>
            </a:r>
          </a:p>
        </p:txBody>
      </p:sp>
      <p:pic>
        <p:nvPicPr>
          <p:cNvPr id="1026" name="Picture 2" descr="D:\falldwon\data\fall_and_notfall\train\fall\fall.1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496" y="1928802"/>
            <a:ext cx="5177434" cy="321471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6084102" y="1214422"/>
            <a:ext cx="1934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倒下</a:t>
            </a:r>
            <a:r>
              <a:rPr lang="en-US" altLang="zh-TW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4200" b="1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52538" y="714356"/>
            <a:ext cx="162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彎腰</a:t>
            </a:r>
            <a:r>
              <a:rPr lang="en-US" altLang="zh-TW" sz="42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4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8CFAFC-E7CE-49D2-A977-5CEE97B71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36"/>
            <a:ext cx="4762500" cy="40007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52472" y="5786454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bg1">
                    <a:lumMod val="95000"/>
                  </a:schemeClr>
                </a:solidFill>
              </a:rPr>
              <a:t> 在滿足判影像判定時真的跌倒了嗎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Google Shape;512;p47">
            <a:extLst>
              <a:ext uri="{FF2B5EF4-FFF2-40B4-BE49-F238E27FC236}">
                <a16:creationId xmlns:a16="http://schemas.microsoft.com/office/drawing/2014/main" id="{FA9C16E1-C991-4609-BED5-3A6FDC3C5B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資料收集</a:t>
            </a:r>
          </a:p>
        </p:txBody>
      </p:sp>
      <p:pic>
        <p:nvPicPr>
          <p:cNvPr id="2050" name="Picture 2" descr="D:\falldwon\data\fall_and_notfall\train\fall\fall.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6157" y="3594065"/>
            <a:ext cx="3096117" cy="256086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393278" y="1670075"/>
            <a:ext cx="2089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素材庫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532178" y="3142747"/>
            <a:ext cx="348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影片擷取</a:t>
            </a:r>
          </a:p>
        </p:txBody>
      </p:sp>
      <p:pic>
        <p:nvPicPr>
          <p:cNvPr id="2054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612" y="937455"/>
            <a:ext cx="3136685" cy="1917851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2B7879-7D39-425B-8195-58471E868992}"/>
              </a:ext>
            </a:extLst>
          </p:cNvPr>
          <p:cNvSpPr txBox="1"/>
          <p:nvPr/>
        </p:nvSpPr>
        <p:spPr>
          <a:xfrm>
            <a:off x="569606" y="2867661"/>
            <a:ext cx="348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網路搜尋</a:t>
            </a:r>
          </a:p>
        </p:txBody>
      </p:sp>
      <p:pic>
        <p:nvPicPr>
          <p:cNvPr id="1027" name="Picture 3" descr="C:\Users\user\Desktop\大\12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4431" y="1850854"/>
            <a:ext cx="1704975" cy="2124075"/>
          </a:xfrm>
          <a:prstGeom prst="rect">
            <a:avLst/>
          </a:prstGeom>
          <a:noFill/>
        </p:spPr>
      </p:pic>
      <p:cxnSp>
        <p:nvCxnSpPr>
          <p:cNvPr id="11" name="肘形接點 10"/>
          <p:cNvCxnSpPr/>
          <p:nvPr/>
        </p:nvCxnSpPr>
        <p:spPr>
          <a:xfrm>
            <a:off x="2172941" y="3097808"/>
            <a:ext cx="1857388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cxnSpLocks/>
          </p:cNvCxnSpPr>
          <p:nvPr/>
        </p:nvCxnSpPr>
        <p:spPr>
          <a:xfrm rot="10800000">
            <a:off x="6122572" y="2335396"/>
            <a:ext cx="1375508" cy="10381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2421606847"/>
              </p:ext>
            </p:extLst>
          </p:nvPr>
        </p:nvGraphicFramePr>
        <p:xfrm>
          <a:off x="705997" y="4020479"/>
          <a:ext cx="3899054" cy="24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69E7513-8328-461B-9189-F200933B9191}"/>
              </a:ext>
            </a:extLst>
          </p:cNvPr>
          <p:cNvCxnSpPr>
            <a:cxnSpLocks/>
          </p:cNvCxnSpPr>
          <p:nvPr/>
        </p:nvCxnSpPr>
        <p:spPr>
          <a:xfrm>
            <a:off x="632520" y="6405880"/>
            <a:ext cx="397253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12;p47">
            <a:extLst>
              <a:ext uri="{FF2B5EF4-FFF2-40B4-BE49-F238E27FC236}">
                <a16:creationId xmlns:a16="http://schemas.microsoft.com/office/drawing/2014/main" id="{8B7CBF58-D6EB-440E-908C-57FF6AB57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C1A1503-CFE9-4790-80BE-B7254CFFC2B1}"/>
              </a:ext>
            </a:extLst>
          </p:cNvPr>
          <p:cNvSpPr/>
          <p:nvPr/>
        </p:nvSpPr>
        <p:spPr>
          <a:xfrm>
            <a:off x="3781082" y="978598"/>
            <a:ext cx="2880420" cy="5222450"/>
          </a:xfrm>
          <a:prstGeom prst="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89BA1-AE2E-46D2-94F1-8D677ECB5C23}"/>
              </a:ext>
            </a:extLst>
          </p:cNvPr>
          <p:cNvSpPr/>
          <p:nvPr/>
        </p:nvSpPr>
        <p:spPr>
          <a:xfrm>
            <a:off x="725864" y="961534"/>
            <a:ext cx="2880420" cy="5222450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模型成效</a:t>
            </a:r>
            <a:endParaRPr lang="zh-TW" altLang="en-US" dirty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7823848-4539-40A0-ABDC-E54F8F90BF77}"/>
              </a:ext>
            </a:extLst>
          </p:cNvPr>
          <p:cNvGrpSpPr/>
          <p:nvPr/>
        </p:nvGrpSpPr>
        <p:grpSpPr>
          <a:xfrm>
            <a:off x="846190" y="1132529"/>
            <a:ext cx="2622876" cy="2147999"/>
            <a:chOff x="233446" y="1500174"/>
            <a:chExt cx="4664211" cy="373726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F24F169-766C-4C85-A2BE-5C2C6CDB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92" y="1500174"/>
              <a:ext cx="4659565" cy="3737263"/>
            </a:xfrm>
            <a:prstGeom prst="rect">
              <a:avLst/>
            </a:prstGeom>
          </p:spPr>
        </p:pic>
        <p:pic>
          <p:nvPicPr>
            <p:cNvPr id="4099" name="Picture 3" descr="E:\B\accuracy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3446" y="1614089"/>
              <a:ext cx="4595279" cy="3466460"/>
            </a:xfrm>
            <a:prstGeom prst="rect">
              <a:avLst/>
            </a:prstGeom>
            <a:noFill/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BE9BD90-AD7F-439D-9518-641BEE91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0" y="3429000"/>
            <a:ext cx="2624400" cy="2112405"/>
          </a:xfrm>
          <a:prstGeom prst="rect">
            <a:avLst/>
          </a:prstGeom>
        </p:spPr>
      </p:pic>
      <p:sp>
        <p:nvSpPr>
          <p:cNvPr id="13" name="Google Shape;621;p51">
            <a:extLst>
              <a:ext uri="{FF2B5EF4-FFF2-40B4-BE49-F238E27FC236}">
                <a16:creationId xmlns:a16="http://schemas.microsoft.com/office/drawing/2014/main" id="{6F776DF0-CE7A-4D37-825C-DDE8236504BA}"/>
              </a:ext>
            </a:extLst>
          </p:cNvPr>
          <p:cNvSpPr/>
          <p:nvPr/>
        </p:nvSpPr>
        <p:spPr>
          <a:xfrm>
            <a:off x="2275868" y="3589823"/>
            <a:ext cx="1154435" cy="1212569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21;p51">
            <a:extLst>
              <a:ext uri="{FF2B5EF4-FFF2-40B4-BE49-F238E27FC236}">
                <a16:creationId xmlns:a16="http://schemas.microsoft.com/office/drawing/2014/main" id="{05CC577C-DE8A-4D8D-97CD-6EC517A2DB48}"/>
              </a:ext>
            </a:extLst>
          </p:cNvPr>
          <p:cNvSpPr/>
          <p:nvPr/>
        </p:nvSpPr>
        <p:spPr>
          <a:xfrm>
            <a:off x="2648932" y="1316595"/>
            <a:ext cx="781371" cy="764704"/>
          </a:xfrm>
          <a:prstGeom prst="ellipse">
            <a:avLst/>
          </a:prstGeom>
          <a:solidFill>
            <a:schemeClr val="accent6">
              <a:lumMod val="60000"/>
              <a:lumOff val="40000"/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B67E7F-92FB-4A6A-A144-3FA27A67078C}"/>
              </a:ext>
            </a:extLst>
          </p:cNvPr>
          <p:cNvGrpSpPr/>
          <p:nvPr/>
        </p:nvGrpSpPr>
        <p:grpSpPr>
          <a:xfrm>
            <a:off x="3902705" y="1120179"/>
            <a:ext cx="2624400" cy="4421226"/>
            <a:chOff x="3619895" y="1120179"/>
            <a:chExt cx="2624400" cy="442122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A142ADF-A07D-474F-B5EC-614B6BA55DEB}"/>
                </a:ext>
              </a:extLst>
            </p:cNvPr>
            <p:cNvGrpSpPr/>
            <p:nvPr/>
          </p:nvGrpSpPr>
          <p:grpSpPr>
            <a:xfrm>
              <a:off x="3619895" y="1120179"/>
              <a:ext cx="2620263" cy="2147999"/>
              <a:chOff x="5024438" y="1500174"/>
              <a:chExt cx="4653619" cy="373682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1F6E8508-A233-4469-ACC3-EEC72550F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438" y="1500174"/>
                <a:ext cx="4653618" cy="3736827"/>
              </a:xfrm>
              <a:prstGeom prst="rect">
                <a:avLst/>
              </a:prstGeom>
            </p:spPr>
          </p:pic>
          <p:pic>
            <p:nvPicPr>
              <p:cNvPr id="9" name="Picture 2" descr="E:\B\loss1.png">
                <a:extLst>
                  <a:ext uri="{FF2B5EF4-FFF2-40B4-BE49-F238E27FC236}">
                    <a16:creationId xmlns:a16="http://schemas.microsoft.com/office/drawing/2014/main" id="{69B4C66D-D408-4F0A-AEEC-B761AB0F3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024438" y="1643050"/>
                <a:ext cx="4653619" cy="343708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7F0BB0B-B6F5-4C15-96DB-2B5997F5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95" y="3429000"/>
              <a:ext cx="2624400" cy="2112405"/>
            </a:xfrm>
            <a:prstGeom prst="rect">
              <a:avLst/>
            </a:prstGeom>
          </p:spPr>
        </p:pic>
        <p:sp>
          <p:nvSpPr>
            <p:cNvPr id="12" name="Google Shape;621;p51">
              <a:extLst>
                <a:ext uri="{FF2B5EF4-FFF2-40B4-BE49-F238E27FC236}">
                  <a16:creationId xmlns:a16="http://schemas.microsoft.com/office/drawing/2014/main" id="{3473638B-1A64-43B9-A5BB-3575B155BA8C}"/>
                </a:ext>
              </a:extLst>
            </p:cNvPr>
            <p:cNvSpPr/>
            <p:nvPr/>
          </p:nvSpPr>
          <p:spPr>
            <a:xfrm>
              <a:off x="4464775" y="3589823"/>
              <a:ext cx="1775382" cy="1731558"/>
            </a:xfrm>
            <a:prstGeom prst="ellipse">
              <a:avLst/>
            </a:prstGeom>
            <a:solidFill>
              <a:srgbClr val="F7C1D2">
                <a:alpha val="5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21;p51">
              <a:extLst>
                <a:ext uri="{FF2B5EF4-FFF2-40B4-BE49-F238E27FC236}">
                  <a16:creationId xmlns:a16="http://schemas.microsoft.com/office/drawing/2014/main" id="{1BE6C983-D77A-4096-A3F3-ED6D02FD8BB1}"/>
                </a:ext>
              </a:extLst>
            </p:cNvPr>
            <p:cNvSpPr/>
            <p:nvPr/>
          </p:nvSpPr>
          <p:spPr>
            <a:xfrm>
              <a:off x="5445175" y="2281945"/>
              <a:ext cx="781371" cy="7647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CFAFF9-1D00-48F2-BDB0-BDA1154DE813}"/>
              </a:ext>
            </a:extLst>
          </p:cNvPr>
          <p:cNvSpPr txBox="1"/>
          <p:nvPr/>
        </p:nvSpPr>
        <p:spPr>
          <a:xfrm>
            <a:off x="7297612" y="3077129"/>
            <a:ext cx="2973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模型訓練曲線較穩定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endParaRPr lang="en-US" altLang="zh-TW" sz="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極端跳動值較少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C7ED64-3800-452E-A4B9-E80130A4D0F5}"/>
              </a:ext>
            </a:extLst>
          </p:cNvPr>
          <p:cNvSpPr txBox="1"/>
          <p:nvPr/>
        </p:nvSpPr>
        <p:spPr>
          <a:xfrm>
            <a:off x="7222196" y="2650058"/>
            <a:ext cx="29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TW" altLang="en-US" sz="1800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優化後成效：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0AA7F0-6980-4CD1-87AD-208044A0187D}"/>
              </a:ext>
            </a:extLst>
          </p:cNvPr>
          <p:cNvSpPr/>
          <p:nvPr/>
        </p:nvSpPr>
        <p:spPr>
          <a:xfrm>
            <a:off x="1161099" y="5643429"/>
            <a:ext cx="2121033" cy="439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Accuracy</a:t>
            </a:r>
            <a:endParaRPr lang="zh-TW" altLang="en-US" sz="24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587A2A-CD2A-42F0-9182-65495CFC95E5}"/>
              </a:ext>
            </a:extLst>
          </p:cNvPr>
          <p:cNvSpPr/>
          <p:nvPr/>
        </p:nvSpPr>
        <p:spPr>
          <a:xfrm>
            <a:off x="4160775" y="5644473"/>
            <a:ext cx="2121033" cy="4399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Loss</a:t>
            </a:r>
            <a:endParaRPr lang="zh-TW" altLang="en-US" sz="2400" b="1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4BDD72B-5F02-444B-808F-E75A597C33F9}"/>
              </a:ext>
            </a:extLst>
          </p:cNvPr>
          <p:cNvCxnSpPr/>
          <p:nvPr/>
        </p:nvCxnSpPr>
        <p:spPr>
          <a:xfrm>
            <a:off x="436880" y="3357880"/>
            <a:ext cx="652272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05CADD-60E4-44F8-A619-6739C48E253E}"/>
              </a:ext>
            </a:extLst>
          </p:cNvPr>
          <p:cNvCxnSpPr/>
          <p:nvPr/>
        </p:nvCxnSpPr>
        <p:spPr>
          <a:xfrm flipV="1">
            <a:off x="6959600" y="1574800"/>
            <a:ext cx="721360" cy="2743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77311D7-9B98-442B-97CF-DC5F97838AB6}"/>
              </a:ext>
            </a:extLst>
          </p:cNvPr>
          <p:cNvCxnSpPr>
            <a:cxnSpLocks/>
          </p:cNvCxnSpPr>
          <p:nvPr/>
        </p:nvCxnSpPr>
        <p:spPr>
          <a:xfrm>
            <a:off x="7007167" y="5311221"/>
            <a:ext cx="673793" cy="3322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F3EEFAB-3193-4924-9191-0ADBDEA6EA9E}"/>
              </a:ext>
            </a:extLst>
          </p:cNvPr>
          <p:cNvSpPr/>
          <p:nvPr/>
        </p:nvSpPr>
        <p:spPr>
          <a:xfrm>
            <a:off x="7160452" y="949793"/>
            <a:ext cx="2121033" cy="439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E8183C-410A-4A55-8C2D-57EF59B3BD20}"/>
              </a:ext>
            </a:extLst>
          </p:cNvPr>
          <p:cNvSpPr/>
          <p:nvPr/>
        </p:nvSpPr>
        <p:spPr>
          <a:xfrm>
            <a:off x="7152447" y="5744066"/>
            <a:ext cx="2121033" cy="43991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Google Shape;512;p47">
            <a:extLst>
              <a:ext uri="{FF2B5EF4-FFF2-40B4-BE49-F238E27FC236}">
                <a16:creationId xmlns:a16="http://schemas.microsoft.com/office/drawing/2014/main" id="{677C4D67-19AD-42B9-8EA7-BCF699AE40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0"/>
            <a:ext cx="8640960" cy="764704"/>
          </a:xfrm>
        </p:spPr>
        <p:txBody>
          <a:bodyPr/>
          <a:lstStyle/>
          <a:p>
            <a:r>
              <a:rPr altLang="en-US" dirty="0"/>
              <a:t>模型建立與測試 </a:t>
            </a:r>
            <a:r>
              <a:rPr lang="en-US" altLang="en-US" dirty="0"/>
              <a:t>- 1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967366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0521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781959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862921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2934359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301745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373183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454145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516059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834837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3853529" y="1690139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095744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381628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3853529" y="2428868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693968"/>
            <a:ext cx="1237440" cy="756603"/>
          </a:xfrm>
          <a:prstGeom prst="rect">
            <a:avLst/>
          </a:prstGeom>
          <a:noFill/>
        </p:spPr>
      </p:pic>
      <p:sp>
        <p:nvSpPr>
          <p:cNvPr id="51" name="向右箭號 50"/>
          <p:cNvSpPr/>
          <p:nvPr/>
        </p:nvSpPr>
        <p:spPr>
          <a:xfrm>
            <a:off x="1952604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7110242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7110242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7110242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110242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7110242" y="2408348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110242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7467432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7610308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7610308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7610308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10308" y="2408348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8110374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667512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381892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77" name="直線接點 76"/>
          <p:cNvCxnSpPr>
            <a:stCxn id="52" idx="7"/>
            <a:endCxn id="61" idx="2"/>
          </p:cNvCxnSpPr>
          <p:nvPr/>
        </p:nvCxnSpPr>
        <p:spPr>
          <a:xfrm rot="16200000" flipH="1">
            <a:off x="7288837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62" idx="1"/>
          </p:cNvCxnSpPr>
          <p:nvPr/>
        </p:nvCxnSpPr>
        <p:spPr>
          <a:xfrm rot="16200000" flipH="1">
            <a:off x="7220609" y="1232830"/>
            <a:ext cx="429031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>
            <a:endCxn id="63" idx="1"/>
          </p:cNvCxnSpPr>
          <p:nvPr/>
        </p:nvCxnSpPr>
        <p:spPr>
          <a:xfrm rot="16200000" flipH="1">
            <a:off x="6934855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endCxn id="64" idx="2"/>
          </p:cNvCxnSpPr>
          <p:nvPr/>
        </p:nvCxnSpPr>
        <p:spPr>
          <a:xfrm rot="16200000" flipH="1">
            <a:off x="6827699" y="1697176"/>
            <a:ext cx="1193925" cy="37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endCxn id="61" idx="2"/>
          </p:cNvCxnSpPr>
          <p:nvPr/>
        </p:nvCxnSpPr>
        <p:spPr>
          <a:xfrm flipV="1">
            <a:off x="7239016" y="1479654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endCxn id="62" idx="1"/>
          </p:cNvCxnSpPr>
          <p:nvPr/>
        </p:nvCxnSpPr>
        <p:spPr>
          <a:xfrm>
            <a:off x="7239016" y="1500174"/>
            <a:ext cx="392216" cy="14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>
            <a:endCxn id="63" idx="1"/>
          </p:cNvCxnSpPr>
          <p:nvPr/>
        </p:nvCxnSpPr>
        <p:spPr>
          <a:xfrm rot="16200000" flipH="1">
            <a:off x="7077732" y="1661458"/>
            <a:ext cx="714784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endCxn id="64" idx="2"/>
          </p:cNvCxnSpPr>
          <p:nvPr/>
        </p:nvCxnSpPr>
        <p:spPr>
          <a:xfrm rot="16200000" flipH="1">
            <a:off x="6934856" y="1804334"/>
            <a:ext cx="979612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endCxn id="61" idx="2"/>
          </p:cNvCxnSpPr>
          <p:nvPr/>
        </p:nvCxnSpPr>
        <p:spPr>
          <a:xfrm flipV="1">
            <a:off x="7239016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7239016" y="1643050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endCxn id="63" idx="1"/>
          </p:cNvCxnSpPr>
          <p:nvPr/>
        </p:nvCxnSpPr>
        <p:spPr>
          <a:xfrm rot="16200000" flipH="1">
            <a:off x="7149170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endCxn id="64" idx="2"/>
          </p:cNvCxnSpPr>
          <p:nvPr/>
        </p:nvCxnSpPr>
        <p:spPr>
          <a:xfrm rot="16200000" flipH="1">
            <a:off x="7006294" y="1875772"/>
            <a:ext cx="836736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>
            <a:endCxn id="61" idx="2"/>
          </p:cNvCxnSpPr>
          <p:nvPr/>
        </p:nvCxnSpPr>
        <p:spPr>
          <a:xfrm rot="5400000" flipH="1" flipV="1">
            <a:off x="7011233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endCxn id="62" idx="2"/>
          </p:cNvCxnSpPr>
          <p:nvPr/>
        </p:nvCxnSpPr>
        <p:spPr>
          <a:xfrm rot="5400000" flipH="1" flipV="1">
            <a:off x="7113628" y="1819356"/>
            <a:ext cx="62206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>
            <a:endCxn id="63" idx="2"/>
          </p:cNvCxnSpPr>
          <p:nvPr/>
        </p:nvCxnSpPr>
        <p:spPr>
          <a:xfrm flipV="1">
            <a:off x="7239016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>
            <a:endCxn id="64" idx="2"/>
          </p:cNvCxnSpPr>
          <p:nvPr/>
        </p:nvCxnSpPr>
        <p:spPr>
          <a:xfrm>
            <a:off x="7239016" y="2285992"/>
            <a:ext cx="371292" cy="193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>
            <a:endCxn id="61" idx="2"/>
          </p:cNvCxnSpPr>
          <p:nvPr/>
        </p:nvCxnSpPr>
        <p:spPr>
          <a:xfrm rot="5400000" flipH="1" flipV="1">
            <a:off x="6914336" y="1804334"/>
            <a:ext cx="1020652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endCxn id="62" idx="2"/>
          </p:cNvCxnSpPr>
          <p:nvPr/>
        </p:nvCxnSpPr>
        <p:spPr>
          <a:xfrm rot="5400000" flipH="1" flipV="1">
            <a:off x="7021493" y="1911491"/>
            <a:ext cx="80633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endCxn id="63" idx="2"/>
          </p:cNvCxnSpPr>
          <p:nvPr/>
        </p:nvCxnSpPr>
        <p:spPr>
          <a:xfrm flipV="1">
            <a:off x="7239016" y="2265472"/>
            <a:ext cx="371292" cy="23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endCxn id="64" idx="2"/>
          </p:cNvCxnSpPr>
          <p:nvPr/>
        </p:nvCxnSpPr>
        <p:spPr>
          <a:xfrm flipV="1">
            <a:off x="7239016" y="2479786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>
            <a:endCxn id="61" idx="2"/>
          </p:cNvCxnSpPr>
          <p:nvPr/>
        </p:nvCxnSpPr>
        <p:spPr>
          <a:xfrm rot="5400000" flipH="1" flipV="1">
            <a:off x="6825587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>
            <a:endCxn id="62" idx="2"/>
          </p:cNvCxnSpPr>
          <p:nvPr/>
        </p:nvCxnSpPr>
        <p:spPr>
          <a:xfrm rot="5400000" flipH="1" flipV="1">
            <a:off x="6920095" y="2012889"/>
            <a:ext cx="1009134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>
            <a:endCxn id="63" idx="2"/>
          </p:cNvCxnSpPr>
          <p:nvPr/>
        </p:nvCxnSpPr>
        <p:spPr>
          <a:xfrm rot="5400000" flipH="1" flipV="1">
            <a:off x="7205847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>
            <a:endCxn id="64" idx="2"/>
          </p:cNvCxnSpPr>
          <p:nvPr/>
        </p:nvCxnSpPr>
        <p:spPr>
          <a:xfrm flipV="1">
            <a:off x="7239016" y="2479786"/>
            <a:ext cx="371292" cy="223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>
            <a:endCxn id="73" idx="1"/>
          </p:cNvCxnSpPr>
          <p:nvPr/>
        </p:nvCxnSpPr>
        <p:spPr>
          <a:xfrm rot="16200000" flipH="1">
            <a:off x="7684955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3" idx="1"/>
          </p:cNvCxnSpPr>
          <p:nvPr/>
        </p:nvCxnSpPr>
        <p:spPr>
          <a:xfrm rot="16200000" flipV="1">
            <a:off x="7792112" y="1661458"/>
            <a:ext cx="286156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>
            <a:stCxn id="73" idx="1"/>
          </p:cNvCxnSpPr>
          <p:nvPr/>
        </p:nvCxnSpPr>
        <p:spPr>
          <a:xfrm rot="16200000" flipH="1" flipV="1">
            <a:off x="7792516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>
            <a:stCxn id="73" idx="2"/>
          </p:cNvCxnSpPr>
          <p:nvPr/>
        </p:nvCxnSpPr>
        <p:spPr>
          <a:xfrm rot="10800000" flipV="1">
            <a:off x="7739082" y="2051158"/>
            <a:ext cx="371292" cy="44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2524108" y="1142984"/>
            <a:ext cx="2714644" cy="185738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656206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cxnSp>
        <p:nvCxnSpPr>
          <p:cNvPr id="153" name="直線接點 152"/>
          <p:cNvCxnSpPr/>
          <p:nvPr/>
        </p:nvCxnSpPr>
        <p:spPr>
          <a:xfrm rot="10800000" flipV="1">
            <a:off x="523844" y="3000372"/>
            <a:ext cx="2000264" cy="500066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/>
          <p:cNvCxnSpPr/>
          <p:nvPr/>
        </p:nvCxnSpPr>
        <p:spPr>
          <a:xfrm>
            <a:off x="5238752" y="3000372"/>
            <a:ext cx="3786214" cy="500066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字方塊 159"/>
          <p:cNvSpPr txBox="1"/>
          <p:nvPr/>
        </p:nvSpPr>
        <p:spPr>
          <a:xfrm>
            <a:off x="5595942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2F3F3A83-344D-4905-8954-D978FB2A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44" y="2977217"/>
            <a:ext cx="8523287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4B8656F-B5E5-48C5-B5CD-26FBD45A42D2}"/>
              </a:ext>
            </a:extLst>
          </p:cNvPr>
          <p:cNvCxnSpPr>
            <a:cxnSpLocks/>
          </p:cNvCxnSpPr>
          <p:nvPr/>
        </p:nvCxnSpPr>
        <p:spPr>
          <a:xfrm>
            <a:off x="523844" y="4194927"/>
            <a:ext cx="850112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6" name="Google Shape;429;p41">
            <a:extLst>
              <a:ext uri="{FF2B5EF4-FFF2-40B4-BE49-F238E27FC236}">
                <a16:creationId xmlns:a16="http://schemas.microsoft.com/office/drawing/2014/main" id="{514E49A9-EE6B-4E3F-9829-9DFFC14E2098}"/>
              </a:ext>
            </a:extLst>
          </p:cNvPr>
          <p:cNvSpPr/>
          <p:nvPr/>
        </p:nvSpPr>
        <p:spPr>
          <a:xfrm>
            <a:off x="3993266" y="6236158"/>
            <a:ext cx="5900549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捲積層疊加到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64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個神經元後，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無顯著差距。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04120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模型建立與測試 </a:t>
            </a:r>
            <a:r>
              <a:rPr lang="en-US" dirty="0"/>
              <a:t>- 2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381892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25047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196485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277447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48885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716271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87709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868671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930585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249363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4268055" y="1690139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510270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564658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 flipV="1">
            <a:off x="4268055" y="2428868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808" y="1693968"/>
            <a:ext cx="1237440" cy="756603"/>
          </a:xfrm>
          <a:prstGeom prst="rect">
            <a:avLst/>
          </a:prstGeom>
          <a:noFill/>
        </p:spPr>
      </p:pic>
      <p:sp>
        <p:nvSpPr>
          <p:cNvPr id="34" name="向右箭號 33"/>
          <p:cNvSpPr/>
          <p:nvPr/>
        </p:nvSpPr>
        <p:spPr>
          <a:xfrm>
            <a:off x="2367130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7524768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524768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524768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524768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7881958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8024834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8024834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8524900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7082038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796418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49" name="直線接點 48"/>
          <p:cNvCxnSpPr>
            <a:stCxn id="35" idx="7"/>
            <a:endCxn id="42" idx="2"/>
          </p:cNvCxnSpPr>
          <p:nvPr/>
        </p:nvCxnSpPr>
        <p:spPr>
          <a:xfrm rot="16200000" flipH="1">
            <a:off x="7703363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44" idx="1"/>
          </p:cNvCxnSpPr>
          <p:nvPr/>
        </p:nvCxnSpPr>
        <p:spPr>
          <a:xfrm rot="16200000" flipH="1">
            <a:off x="7349381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42" idx="2"/>
          </p:cNvCxnSpPr>
          <p:nvPr/>
        </p:nvCxnSpPr>
        <p:spPr>
          <a:xfrm flipV="1">
            <a:off x="7653542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endCxn id="44" idx="1"/>
          </p:cNvCxnSpPr>
          <p:nvPr/>
        </p:nvCxnSpPr>
        <p:spPr>
          <a:xfrm rot="16200000" flipH="1">
            <a:off x="7563696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42" idx="2"/>
          </p:cNvCxnSpPr>
          <p:nvPr/>
        </p:nvCxnSpPr>
        <p:spPr>
          <a:xfrm rot="5400000" flipH="1" flipV="1">
            <a:off x="7425759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44" idx="2"/>
          </p:cNvCxnSpPr>
          <p:nvPr/>
        </p:nvCxnSpPr>
        <p:spPr>
          <a:xfrm flipV="1">
            <a:off x="7653542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42" idx="2"/>
          </p:cNvCxnSpPr>
          <p:nvPr/>
        </p:nvCxnSpPr>
        <p:spPr>
          <a:xfrm rot="5400000" flipH="1" flipV="1">
            <a:off x="7240113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44" idx="2"/>
          </p:cNvCxnSpPr>
          <p:nvPr/>
        </p:nvCxnSpPr>
        <p:spPr>
          <a:xfrm rot="5400000" flipH="1" flipV="1">
            <a:off x="7620373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46" idx="1"/>
          </p:cNvCxnSpPr>
          <p:nvPr/>
        </p:nvCxnSpPr>
        <p:spPr>
          <a:xfrm rot="16200000" flipH="1">
            <a:off x="8099481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46" idx="1"/>
          </p:cNvCxnSpPr>
          <p:nvPr/>
        </p:nvCxnSpPr>
        <p:spPr>
          <a:xfrm rot="16200000" flipH="1" flipV="1">
            <a:off x="8207042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3070732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6010468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056436" y="928670"/>
            <a:ext cx="1839756" cy="228601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7360332" y="86554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6B80EB"/>
                </a:solidFill>
              </a:rPr>
              <a:t>Dropout</a:t>
            </a:r>
            <a:endParaRPr lang="zh-TW" altLang="en-US" dirty="0">
              <a:solidFill>
                <a:srgbClr val="6B80EB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024438" y="3643314"/>
            <a:ext cx="1335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6B80EB"/>
                </a:solidFill>
              </a:rPr>
              <a:t>Dropout:0.2</a:t>
            </a:r>
            <a:endParaRPr lang="zh-TW" altLang="en-US" sz="1600" b="1" dirty="0">
              <a:solidFill>
                <a:srgbClr val="6B80EB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953396" y="3643314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6B80EB"/>
                </a:solidFill>
              </a:rPr>
              <a:t>Dropout:0.5</a:t>
            </a:r>
            <a:endParaRPr lang="zh-TW" altLang="en-US" sz="1600" b="1" dirty="0">
              <a:solidFill>
                <a:srgbClr val="6B80EB"/>
              </a:solidFill>
            </a:endParaRPr>
          </a:p>
        </p:txBody>
      </p:sp>
      <p:cxnSp>
        <p:nvCxnSpPr>
          <p:cNvPr id="84" name="直線接點 83"/>
          <p:cNvCxnSpPr>
            <a:cxnSpLocks/>
          </p:cNvCxnSpPr>
          <p:nvPr/>
        </p:nvCxnSpPr>
        <p:spPr>
          <a:xfrm flipH="1">
            <a:off x="632520" y="3185793"/>
            <a:ext cx="6423916" cy="240261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cxnSpLocks/>
          </p:cNvCxnSpPr>
          <p:nvPr/>
        </p:nvCxnSpPr>
        <p:spPr>
          <a:xfrm>
            <a:off x="8896192" y="3228925"/>
            <a:ext cx="377288" cy="197129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2238356" y="364331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6B80EB"/>
                </a:solidFill>
                <a:latin typeface="+mn-ea"/>
              </a:rPr>
              <a:t>原始模型 </a:t>
            </a:r>
            <a:endParaRPr lang="zh-TW" altLang="en-US" dirty="0">
              <a:solidFill>
                <a:srgbClr val="6B80EB"/>
              </a:solidFill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2FA739E4-5086-465C-83DC-A1E78F57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00" y="3426054"/>
            <a:ext cx="87249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Google Shape;429;p41">
            <a:extLst>
              <a:ext uri="{FF2B5EF4-FFF2-40B4-BE49-F238E27FC236}">
                <a16:creationId xmlns:a16="http://schemas.microsoft.com/office/drawing/2014/main" id="{AFECE8D4-58A6-4D32-AE0E-6F520CE4AA43}"/>
              </a:ext>
            </a:extLst>
          </p:cNvPr>
          <p:cNvSpPr/>
          <p:nvPr/>
        </p:nvSpPr>
        <p:spPr>
          <a:xfrm>
            <a:off x="5252109" y="6217306"/>
            <a:ext cx="4641706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800" b="1" dirty="0" err="1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Droupout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0.5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時，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Loss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略為提升。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3014F05-8F3E-4640-8303-31E8BF8072AD}"/>
              </a:ext>
            </a:extLst>
          </p:cNvPr>
          <p:cNvCxnSpPr>
            <a:cxnSpLocks/>
          </p:cNvCxnSpPr>
          <p:nvPr/>
        </p:nvCxnSpPr>
        <p:spPr>
          <a:xfrm>
            <a:off x="613700" y="5178775"/>
            <a:ext cx="866129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20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模型建立與測試 </a:t>
            </a:r>
            <a:r>
              <a:rPr lang="en-US" altLang="zh-TW" dirty="0"/>
              <a:t>- 3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024834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8357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149795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230757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302195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524504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595942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676904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738818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02673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953000" y="1714488"/>
            <a:ext cx="785818" cy="285752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556310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238884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 flipV="1">
            <a:off x="4953000" y="2428868"/>
            <a:ext cx="785818" cy="198280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54" y="1693968"/>
            <a:ext cx="1237440" cy="756603"/>
          </a:xfrm>
          <a:prstGeom prst="rect">
            <a:avLst/>
          </a:prstGeom>
          <a:noFill/>
        </p:spPr>
      </p:pic>
      <p:sp>
        <p:nvSpPr>
          <p:cNvPr id="38" name="向右箭號 37"/>
          <p:cNvSpPr/>
          <p:nvPr/>
        </p:nvSpPr>
        <p:spPr>
          <a:xfrm>
            <a:off x="1523976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8167710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167710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8167710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167710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524900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667776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8667776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9167842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7724980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439360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49" name="直線接點 48"/>
          <p:cNvCxnSpPr>
            <a:stCxn id="39" idx="7"/>
            <a:endCxn id="44" idx="2"/>
          </p:cNvCxnSpPr>
          <p:nvPr/>
        </p:nvCxnSpPr>
        <p:spPr>
          <a:xfrm rot="16200000" flipH="1">
            <a:off x="8346305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45" idx="1"/>
          </p:cNvCxnSpPr>
          <p:nvPr/>
        </p:nvCxnSpPr>
        <p:spPr>
          <a:xfrm rot="16200000" flipH="1">
            <a:off x="7992323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44" idx="2"/>
          </p:cNvCxnSpPr>
          <p:nvPr/>
        </p:nvCxnSpPr>
        <p:spPr>
          <a:xfrm flipV="1">
            <a:off x="8296484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endCxn id="45" idx="1"/>
          </p:cNvCxnSpPr>
          <p:nvPr/>
        </p:nvCxnSpPr>
        <p:spPr>
          <a:xfrm rot="16200000" flipH="1">
            <a:off x="8206638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endCxn id="44" idx="2"/>
          </p:cNvCxnSpPr>
          <p:nvPr/>
        </p:nvCxnSpPr>
        <p:spPr>
          <a:xfrm rot="5400000" flipH="1" flipV="1">
            <a:off x="8068701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endCxn id="45" idx="2"/>
          </p:cNvCxnSpPr>
          <p:nvPr/>
        </p:nvCxnSpPr>
        <p:spPr>
          <a:xfrm flipV="1">
            <a:off x="8296484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endCxn id="44" idx="2"/>
          </p:cNvCxnSpPr>
          <p:nvPr/>
        </p:nvCxnSpPr>
        <p:spPr>
          <a:xfrm rot="5400000" flipH="1" flipV="1">
            <a:off x="7883055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endCxn id="45" idx="2"/>
          </p:cNvCxnSpPr>
          <p:nvPr/>
        </p:nvCxnSpPr>
        <p:spPr>
          <a:xfrm rot="5400000" flipH="1" flipV="1">
            <a:off x="8263315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46" idx="1"/>
          </p:cNvCxnSpPr>
          <p:nvPr/>
        </p:nvCxnSpPr>
        <p:spPr>
          <a:xfrm rot="16200000" flipH="1">
            <a:off x="8742423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46" idx="1"/>
          </p:cNvCxnSpPr>
          <p:nvPr/>
        </p:nvCxnSpPr>
        <p:spPr>
          <a:xfrm rot="16200000" flipH="1" flipV="1">
            <a:off x="8849984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024042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53264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38554" y="1142984"/>
            <a:ext cx="1571636" cy="171451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8003274" y="86554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6B80EB"/>
                </a:solidFill>
              </a:rPr>
              <a:t>Dropout</a:t>
            </a:r>
            <a:endParaRPr lang="zh-TW" altLang="en-US" dirty="0">
              <a:solidFill>
                <a:srgbClr val="6B80EB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800468" y="1490650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3871906" y="1562088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3952868" y="1643050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024306" y="1714488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024306" y="1214422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6B80EB"/>
                </a:solidFill>
                <a:latin typeface="+mn-ea"/>
              </a:rPr>
              <a:t>BN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68" name="向右箭號 67"/>
          <p:cNvSpPr/>
          <p:nvPr/>
        </p:nvSpPr>
        <p:spPr>
          <a:xfrm>
            <a:off x="3309926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接點 77"/>
          <p:cNvCxnSpPr/>
          <p:nvPr/>
        </p:nvCxnSpPr>
        <p:spPr>
          <a:xfrm rot="10800000" flipV="1">
            <a:off x="666720" y="2857494"/>
            <a:ext cx="3071834" cy="714382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5310190" y="2857496"/>
            <a:ext cx="3857652" cy="714380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>
            <a:extLst>
              <a:ext uri="{FF2B5EF4-FFF2-40B4-BE49-F238E27FC236}">
                <a16:creationId xmlns:a16="http://schemas.microsoft.com/office/drawing/2014/main" id="{0CD9B200-59B1-47F1-BF8D-1AE992C6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917" y="3386028"/>
            <a:ext cx="8529637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Google Shape;429;p41">
            <a:extLst>
              <a:ext uri="{FF2B5EF4-FFF2-40B4-BE49-F238E27FC236}">
                <a16:creationId xmlns:a16="http://schemas.microsoft.com/office/drawing/2014/main" id="{AD0C3A4C-287D-4D48-98C0-6B405FDE2C32}"/>
              </a:ext>
            </a:extLst>
          </p:cNvPr>
          <p:cNvSpPr/>
          <p:nvPr/>
        </p:nvSpPr>
        <p:spPr>
          <a:xfrm>
            <a:off x="6238883" y="6189025"/>
            <a:ext cx="3654931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增加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BN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層後，過擬和現象激增。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70440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圖片 82">
            <a:extLst>
              <a:ext uri="{FF2B5EF4-FFF2-40B4-BE49-F238E27FC236}">
                <a16:creationId xmlns:a16="http://schemas.microsoft.com/office/drawing/2014/main" id="{166662F8-7A24-44CF-AE8B-A3BFF623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72" y="2822365"/>
            <a:ext cx="6492880" cy="379432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最終模型選擇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6612635" y="1531363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83333" y="1338245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454771" y="1409683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535733" y="1490645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607171" y="1562083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74557" y="1666183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3045995" y="1737621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26957" y="1818583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3188871" y="1880497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507649" y="2452001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55" name="直線接點 54"/>
          <p:cNvCxnSpPr/>
          <p:nvPr/>
        </p:nvCxnSpPr>
        <p:spPr>
          <a:xfrm>
            <a:off x="2526341" y="1570396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768556" y="2452001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4054440" y="1645663"/>
            <a:ext cx="3271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………………..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2526341" y="2309125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6755511" y="959859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6755511" y="1388487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6755511" y="1959991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6755511" y="2388619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7112701" y="1531363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7255577" y="1174173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7255577" y="1959991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755643" y="1745677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376281" y="2552015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7090661" y="2552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69" name="直線接點 68"/>
          <p:cNvCxnSpPr>
            <a:stCxn id="59" idx="7"/>
            <a:endCxn id="64" idx="2"/>
          </p:cNvCxnSpPr>
          <p:nvPr/>
        </p:nvCxnSpPr>
        <p:spPr>
          <a:xfrm rot="16200000" flipH="1">
            <a:off x="6934106" y="924140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endCxn id="65" idx="1"/>
          </p:cNvCxnSpPr>
          <p:nvPr/>
        </p:nvCxnSpPr>
        <p:spPr>
          <a:xfrm rot="16200000" flipH="1">
            <a:off x="6580124" y="1284538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64" idx="2"/>
          </p:cNvCxnSpPr>
          <p:nvPr/>
        </p:nvCxnSpPr>
        <p:spPr>
          <a:xfrm flipV="1">
            <a:off x="6884285" y="1245611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endCxn id="65" idx="1"/>
          </p:cNvCxnSpPr>
          <p:nvPr/>
        </p:nvCxnSpPr>
        <p:spPr>
          <a:xfrm rot="16200000" flipH="1">
            <a:off x="6794439" y="1498853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64" idx="2"/>
          </p:cNvCxnSpPr>
          <p:nvPr/>
        </p:nvCxnSpPr>
        <p:spPr>
          <a:xfrm rot="5400000" flipH="1" flipV="1">
            <a:off x="6656502" y="1473394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endCxn id="65" idx="2"/>
          </p:cNvCxnSpPr>
          <p:nvPr/>
        </p:nvCxnSpPr>
        <p:spPr>
          <a:xfrm flipV="1">
            <a:off x="6884285" y="2031429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4" idx="2"/>
          </p:cNvCxnSpPr>
          <p:nvPr/>
        </p:nvCxnSpPr>
        <p:spPr>
          <a:xfrm rot="5400000" flipH="1" flipV="1">
            <a:off x="6470856" y="1674812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cxnSpLocks/>
            <a:endCxn id="65" idx="2"/>
          </p:cNvCxnSpPr>
          <p:nvPr/>
        </p:nvCxnSpPr>
        <p:spPr>
          <a:xfrm rot="5400000" flipH="1" flipV="1">
            <a:off x="6851116" y="2064598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endCxn id="66" idx="1"/>
          </p:cNvCxnSpPr>
          <p:nvPr/>
        </p:nvCxnSpPr>
        <p:spPr>
          <a:xfrm rot="16200000" flipH="1">
            <a:off x="7330224" y="1320258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66" idx="1"/>
          </p:cNvCxnSpPr>
          <p:nvPr/>
        </p:nvCxnSpPr>
        <p:spPr>
          <a:xfrm rot="16200000" flipH="1" flipV="1">
            <a:off x="7437785" y="1713167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329018" y="10726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 </a:t>
            </a:r>
            <a:r>
              <a:rPr lang="en-US" altLang="zh-TW" sz="1400" b="1" dirty="0">
                <a:solidFill>
                  <a:srgbClr val="6B80EB"/>
                </a:solidFill>
                <a:latin typeface="+mn-ea"/>
              </a:rPr>
              <a:t>:</a:t>
            </a:r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6B80EB"/>
                </a:solidFill>
                <a:latin typeface="+mn-ea"/>
              </a:rPr>
              <a:t> </a:t>
            </a:r>
            <a:r>
              <a:rPr lang="en-US" altLang="zh-TW" b="1" dirty="0">
                <a:solidFill>
                  <a:srgbClr val="6B80EB"/>
                </a:solidFill>
                <a:latin typeface="+mn-ea"/>
              </a:rPr>
              <a:t>32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268754" y="1523307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45959" y="694627"/>
            <a:ext cx="1143008" cy="2143140"/>
          </a:xfrm>
          <a:prstGeom prst="rect">
            <a:avLst/>
          </a:prstGeom>
          <a:noFill/>
          <a:ln w="19050">
            <a:solidFill>
              <a:srgbClr val="6B80EB"/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6525757" y="642388"/>
            <a:ext cx="1287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6B80EB"/>
                </a:solidFill>
              </a:rPr>
              <a:t>Dropout : 0.2</a:t>
            </a:r>
            <a:endParaRPr lang="zh-TW" altLang="en-US" b="1" dirty="0">
              <a:solidFill>
                <a:srgbClr val="6B80E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最終模型選擇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E81740C-9F64-4FD8-B592-869F9D1A92DA}"/>
              </a:ext>
            </a:extLst>
          </p:cNvPr>
          <p:cNvGrpSpPr/>
          <p:nvPr/>
        </p:nvGrpSpPr>
        <p:grpSpPr>
          <a:xfrm>
            <a:off x="227897" y="3238618"/>
            <a:ext cx="2783111" cy="3405764"/>
            <a:chOff x="3184650" y="3256821"/>
            <a:chExt cx="2783111" cy="310627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8EF86DF-3D84-454B-A33A-F37F305A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50" y="3256821"/>
              <a:ext cx="2773461" cy="310627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1D38E01-44CB-4F08-99FE-37DF93704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025"/>
            <a:stretch/>
          </p:blipFill>
          <p:spPr>
            <a:xfrm>
              <a:off x="4760943" y="5862434"/>
              <a:ext cx="1206818" cy="495300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346E7B7-1C91-43C1-BDD9-91423CA61765}"/>
              </a:ext>
            </a:extLst>
          </p:cNvPr>
          <p:cNvGrpSpPr/>
          <p:nvPr/>
        </p:nvGrpSpPr>
        <p:grpSpPr>
          <a:xfrm>
            <a:off x="3210794" y="1325151"/>
            <a:ext cx="3403691" cy="2269127"/>
            <a:chOff x="6205831" y="3994575"/>
            <a:chExt cx="3403691" cy="2269127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CC0D623-A7B0-445D-9C59-E6E817A6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5831" y="3994575"/>
              <a:ext cx="3403691" cy="2269127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30F0C12-2FEB-4011-BE92-EC6390183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65" b="1886"/>
            <a:stretch/>
          </p:blipFill>
          <p:spPr>
            <a:xfrm>
              <a:off x="8402703" y="5759588"/>
              <a:ext cx="1206819" cy="495301"/>
            </a:xfrm>
            <a:prstGeom prst="rect">
              <a:avLst/>
            </a:prstGeom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46EA66D-E2D6-4D68-A9CE-CC538168BD60}"/>
              </a:ext>
            </a:extLst>
          </p:cNvPr>
          <p:cNvGrpSpPr/>
          <p:nvPr/>
        </p:nvGrpSpPr>
        <p:grpSpPr>
          <a:xfrm>
            <a:off x="3343560" y="4081864"/>
            <a:ext cx="3350984" cy="2251385"/>
            <a:chOff x="4071208" y="1752869"/>
            <a:chExt cx="3175000" cy="214320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343088D-33B1-4D4E-8ED0-2674A813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208" y="1752869"/>
              <a:ext cx="3175000" cy="2116667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7AC2A9C-C1FC-4F12-90D1-CCF8FEBBD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6294" b="5507"/>
            <a:stretch/>
          </p:blipFill>
          <p:spPr>
            <a:xfrm>
              <a:off x="6059741" y="3401047"/>
              <a:ext cx="1186467" cy="495025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B30BCAA-58B2-44AD-8EEE-63FF3DF4861A}"/>
              </a:ext>
            </a:extLst>
          </p:cNvPr>
          <p:cNvGrpSpPr/>
          <p:nvPr/>
        </p:nvGrpSpPr>
        <p:grpSpPr>
          <a:xfrm>
            <a:off x="6900005" y="985560"/>
            <a:ext cx="2778101" cy="2031882"/>
            <a:chOff x="344586" y="1182376"/>
            <a:chExt cx="2653393" cy="189922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23C5F94-43E2-404D-B222-242A7901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586" y="1182376"/>
              <a:ext cx="2653393" cy="1871882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851E15D-1F4F-4208-8CC2-19A098A6C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2744" b="1886"/>
            <a:stretch/>
          </p:blipFill>
          <p:spPr>
            <a:xfrm>
              <a:off x="1791161" y="2586302"/>
              <a:ext cx="1206818" cy="495300"/>
            </a:xfrm>
            <a:prstGeom prst="rect">
              <a:avLst/>
            </a:prstGeom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03B30E27-3D1C-4903-B2CB-D7CAE54B28E3}"/>
              </a:ext>
            </a:extLst>
          </p:cNvPr>
          <p:cNvGrpSpPr/>
          <p:nvPr/>
        </p:nvGrpSpPr>
        <p:grpSpPr>
          <a:xfrm>
            <a:off x="227896" y="1089219"/>
            <a:ext cx="2783111" cy="2031882"/>
            <a:chOff x="212290" y="952618"/>
            <a:chExt cx="2680134" cy="2031882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E27CC98-6EC9-440E-B53B-3DF2635C1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290" y="952618"/>
              <a:ext cx="2675309" cy="2006482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6DB8F6B-682F-47ED-AD83-5CEABCC24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" r="23790" b="5454"/>
            <a:stretch/>
          </p:blipFill>
          <p:spPr>
            <a:xfrm>
              <a:off x="1687425" y="2489199"/>
              <a:ext cx="1204999" cy="495301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F113094-0DBB-4CBE-8CCC-041538817B77}"/>
              </a:ext>
            </a:extLst>
          </p:cNvPr>
          <p:cNvGrpSpPr/>
          <p:nvPr/>
        </p:nvGrpSpPr>
        <p:grpSpPr>
          <a:xfrm>
            <a:off x="7165769" y="3225996"/>
            <a:ext cx="2330988" cy="3399884"/>
            <a:chOff x="6904644" y="3770490"/>
            <a:chExt cx="2141810" cy="2802520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BFED2E3-D82A-4328-AE18-1A981C2FF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04644" y="3770490"/>
              <a:ext cx="2141810" cy="280252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D9F874B-6CFD-465B-AC43-EC4A7DF64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5388" b="313"/>
            <a:stretch/>
          </p:blipFill>
          <p:spPr>
            <a:xfrm>
              <a:off x="7824079" y="6069771"/>
              <a:ext cx="1222375" cy="503239"/>
            </a:xfrm>
            <a:prstGeom prst="rect">
              <a:avLst/>
            </a:prstGeom>
          </p:spPr>
        </p:pic>
      </p:grpSp>
      <p:sp>
        <p:nvSpPr>
          <p:cNvPr id="83" name="Google Shape;429;p41">
            <a:extLst>
              <a:ext uri="{FF2B5EF4-FFF2-40B4-BE49-F238E27FC236}">
                <a16:creationId xmlns:a16="http://schemas.microsoft.com/office/drawing/2014/main" id="{00F73428-6862-4601-88FA-2931927722A0}"/>
              </a:ext>
            </a:extLst>
          </p:cNvPr>
          <p:cNvSpPr/>
          <p:nvPr/>
        </p:nvSpPr>
        <p:spPr>
          <a:xfrm>
            <a:off x="6251069" y="5270181"/>
            <a:ext cx="3654931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疑似跌倒照片均能準確捕獲。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0BE8B8C-0C71-4F43-8321-0C4924356FDE}"/>
              </a:ext>
            </a:extLst>
          </p:cNvPr>
          <p:cNvGrpSpPr/>
          <p:nvPr/>
        </p:nvGrpSpPr>
        <p:grpSpPr>
          <a:xfrm>
            <a:off x="3290853" y="1339088"/>
            <a:ext cx="3403691" cy="2269127"/>
            <a:chOff x="6205831" y="3994575"/>
            <a:chExt cx="3403691" cy="2269127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EFC3622-EC5B-478D-AF7D-855D2FB7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5831" y="3994575"/>
              <a:ext cx="3403691" cy="2269127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6B3550A0-A61C-40FC-981F-2CC73C0E1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65" b="1886"/>
            <a:stretch/>
          </p:blipFill>
          <p:spPr>
            <a:xfrm>
              <a:off x="8402703" y="5759588"/>
              <a:ext cx="1206819" cy="495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93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04" name="Google Shape;104;p21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05" name="Google Shape;105;p21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06" name="Google Shape;106;p21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1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1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1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" name="Google Shape;110;p21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0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21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12" name="Google Shape;112;p21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13" name="Google Shape;113;p21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1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 i="0" u="none" strike="noStrike" cap="none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動機與目的</a:t>
                  </a:r>
                  <a:endParaRPr sz="4300" b="1" i="0" u="none" strike="noStrike" cap="none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15" name="Google Shape;115;p21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671006" y="278348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500" b="1" dirty="0">
                <a:solidFill>
                  <a:schemeClr val="lt1"/>
                </a:solidFill>
                <a:latin typeface="Algerian" panose="04020705040A02060702" pitchFamily="82" charset="0"/>
              </a:rPr>
              <a:t>2</a:t>
            </a:r>
            <a:r>
              <a:rPr lang="en-US" alt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皮膚檢測流程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16;p47">
            <a:extLst>
              <a:ext uri="{FF2B5EF4-FFF2-40B4-BE49-F238E27FC236}">
                <a16:creationId xmlns:a16="http://schemas.microsoft.com/office/drawing/2014/main" id="{48823A75-AAFE-4FA1-910A-477DDDAF3920}"/>
              </a:ext>
            </a:extLst>
          </p:cNvPr>
          <p:cNvSpPr/>
          <p:nvPr/>
        </p:nvSpPr>
        <p:spPr>
          <a:xfrm>
            <a:off x="3662860" y="2641956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322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8EB74A7-CE98-469D-85B0-E5B0AC7D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08" y="793001"/>
            <a:ext cx="2528094" cy="16478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</p:spPr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/>
              <a:t>-</a:t>
            </a:r>
            <a:r>
              <a:rPr lang="zh-TW" altLang="en-US" dirty="0"/>
              <a:t>皮膚檢測</a:t>
            </a:r>
          </a:p>
        </p:txBody>
      </p:sp>
      <p:pic>
        <p:nvPicPr>
          <p:cNvPr id="3076" name="Picture 4" descr="E:\cc\賴圖片\1605767339397.jpg"/>
          <p:cNvPicPr>
            <a:picLocks noChangeAspect="1" noChangeArrowheads="1"/>
          </p:cNvPicPr>
          <p:nvPr/>
        </p:nvPicPr>
        <p:blipFill rotWithShape="1">
          <a:blip r:embed="rId3" cstate="print"/>
          <a:srcRect r="2745" b="1747"/>
          <a:stretch/>
        </p:blipFill>
        <p:spPr bwMode="auto">
          <a:xfrm>
            <a:off x="200473" y="2323230"/>
            <a:ext cx="3672408" cy="2086916"/>
          </a:xfrm>
          <a:prstGeom prst="rect">
            <a:avLst/>
          </a:prstGeom>
          <a:noFill/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67C7AE4-EFAA-4268-B166-484F2E5CC132}"/>
              </a:ext>
            </a:extLst>
          </p:cNvPr>
          <p:cNvGrpSpPr/>
          <p:nvPr/>
        </p:nvGrpSpPr>
        <p:grpSpPr>
          <a:xfrm>
            <a:off x="505708" y="2539253"/>
            <a:ext cx="1206932" cy="299487"/>
            <a:chOff x="5889104" y="939614"/>
            <a:chExt cx="1206932" cy="299487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D3EB3C0-2628-4FE8-AE53-85DFF0AB80DD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chemeClr val="accent1">
                <a:lumMod val="90000"/>
                <a:alpha val="5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86F168B-E460-4B37-8DB3-2EA2A9022C08}"/>
                </a:ext>
              </a:extLst>
            </p:cNvPr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chemeClr val="accent1">
                <a:lumMod val="90000"/>
                <a:alpha val="5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皮膚檢測介面</a:t>
              </a:r>
            </a:p>
          </p:txBody>
        </p:sp>
      </p:grpSp>
      <p:sp>
        <p:nvSpPr>
          <p:cNvPr id="23" name="箭號: 燕尾形向右 22">
            <a:extLst>
              <a:ext uri="{FF2B5EF4-FFF2-40B4-BE49-F238E27FC236}">
                <a16:creationId xmlns:a16="http://schemas.microsoft.com/office/drawing/2014/main" id="{448A0804-3325-4299-BF0C-79A6DC8E2F46}"/>
              </a:ext>
            </a:extLst>
          </p:cNvPr>
          <p:cNvSpPr/>
          <p:nvPr/>
        </p:nvSpPr>
        <p:spPr>
          <a:xfrm rot="19454280">
            <a:off x="3263708" y="1817537"/>
            <a:ext cx="834832" cy="54166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8F86E7-1FEC-4BE1-ADF9-4D93D514CC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1" t="12471" r="10997" b="27571"/>
          <a:stretch/>
        </p:blipFill>
        <p:spPr>
          <a:xfrm>
            <a:off x="6838701" y="1508622"/>
            <a:ext cx="2878909" cy="2086916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8D13E9A0-5351-4E27-B848-CD05D9A2115E}"/>
              </a:ext>
            </a:extLst>
          </p:cNvPr>
          <p:cNvGrpSpPr/>
          <p:nvPr/>
        </p:nvGrpSpPr>
        <p:grpSpPr>
          <a:xfrm>
            <a:off x="3979934" y="908720"/>
            <a:ext cx="1224136" cy="299487"/>
            <a:chOff x="5889104" y="939614"/>
            <a:chExt cx="1224136" cy="299487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5C6D262-2E5F-43E5-B563-EF234BEF4886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A42F92E-7E1B-4823-A0D8-41762B5E56CD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病徵辨識</a:t>
              </a:r>
            </a:p>
          </p:txBody>
        </p:sp>
      </p:grpSp>
      <p:sp>
        <p:nvSpPr>
          <p:cNvPr id="32" name="箭號: 燕尾形向右 31">
            <a:extLst>
              <a:ext uri="{FF2B5EF4-FFF2-40B4-BE49-F238E27FC236}">
                <a16:creationId xmlns:a16="http://schemas.microsoft.com/office/drawing/2014/main" id="{49E44A61-7820-40AA-B167-647519898419}"/>
              </a:ext>
            </a:extLst>
          </p:cNvPr>
          <p:cNvSpPr/>
          <p:nvPr/>
        </p:nvSpPr>
        <p:spPr>
          <a:xfrm rot="2304849">
            <a:off x="6294166" y="1771980"/>
            <a:ext cx="834832" cy="541661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103CD4-7AA8-4893-BF16-7BEB026F16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2" t="905" r="8836" b="28395"/>
          <a:stretch/>
        </p:blipFill>
        <p:spPr>
          <a:xfrm>
            <a:off x="6711582" y="3933056"/>
            <a:ext cx="3024336" cy="242866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BA1E558-96CC-4FD5-8121-60A8A466A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5" t="33413" r="55943" b="59727"/>
          <a:stretch/>
        </p:blipFill>
        <p:spPr>
          <a:xfrm>
            <a:off x="673151" y="4768383"/>
            <a:ext cx="4242611" cy="648622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C5D725A-8951-4660-8CF6-BF25C55D1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89" t="33399" r="26860" b="59742"/>
          <a:stretch/>
        </p:blipFill>
        <p:spPr>
          <a:xfrm>
            <a:off x="1273700" y="5585296"/>
            <a:ext cx="4824536" cy="64862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35" name="箭號: 燕尾形向右 34">
            <a:extLst>
              <a:ext uri="{FF2B5EF4-FFF2-40B4-BE49-F238E27FC236}">
                <a16:creationId xmlns:a16="http://schemas.microsoft.com/office/drawing/2014/main" id="{458AEA51-FE6C-409E-BFE0-B0ABA7CDC739}"/>
              </a:ext>
            </a:extLst>
          </p:cNvPr>
          <p:cNvSpPr/>
          <p:nvPr/>
        </p:nvSpPr>
        <p:spPr>
          <a:xfrm rot="19822075">
            <a:off x="6240305" y="5382334"/>
            <a:ext cx="834832" cy="541661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燕尾形向右 35">
            <a:extLst>
              <a:ext uri="{FF2B5EF4-FFF2-40B4-BE49-F238E27FC236}">
                <a16:creationId xmlns:a16="http://schemas.microsoft.com/office/drawing/2014/main" id="{2226E4BA-8EB9-40D8-AFF2-DA3295C402E0}"/>
              </a:ext>
            </a:extLst>
          </p:cNvPr>
          <p:cNvSpPr/>
          <p:nvPr/>
        </p:nvSpPr>
        <p:spPr>
          <a:xfrm rot="1920601">
            <a:off x="1726711" y="4377826"/>
            <a:ext cx="834832" cy="54166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FD7974-213D-412A-9948-F01B8EC35781}"/>
              </a:ext>
            </a:extLst>
          </p:cNvPr>
          <p:cNvSpPr txBox="1"/>
          <p:nvPr/>
        </p:nvSpPr>
        <p:spPr>
          <a:xfrm>
            <a:off x="4385480" y="6138495"/>
            <a:ext cx="1539996" cy="276999"/>
          </a:xfrm>
          <a:prstGeom prst="rect">
            <a:avLst/>
          </a:prstGeom>
          <a:solidFill>
            <a:srgbClr val="EE7298">
              <a:alpha val="57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收集周邊醫院資訊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576736" y="285293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病徵辨識</a:t>
            </a:r>
            <a:r>
              <a:rPr 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</a:t>
            </a:r>
            <a:r>
              <a:rPr lang="zh-TW" altLang="en-US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葉敬群</a:t>
            </a: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483262" y="-27384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皮膚病徵辨識</a:t>
            </a:r>
            <a:endParaRPr dirty="0"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2044" y="1823175"/>
            <a:ext cx="2528094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1046" y="4351893"/>
            <a:ext cx="14859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609" y="2950426"/>
            <a:ext cx="1847056" cy="188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632520" y="1412776"/>
            <a:ext cx="3045515" cy="820797"/>
            <a:chOff x="4833713" y="2758080"/>
            <a:chExt cx="2811245" cy="820797"/>
          </a:xfrm>
        </p:grpSpPr>
        <p:sp>
          <p:nvSpPr>
            <p:cNvPr id="407" name="Google Shape;407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異位性皮膚炎</a:t>
              </a:r>
              <a:endParaRPr/>
            </a:p>
          </p:txBody>
        </p:sp>
      </p:grpSp>
      <p:grpSp>
        <p:nvGrpSpPr>
          <p:cNvPr id="409" name="Google Shape;409;p41"/>
          <p:cNvGrpSpPr/>
          <p:nvPr/>
        </p:nvGrpSpPr>
        <p:grpSpPr>
          <a:xfrm>
            <a:off x="2332077" y="2844314"/>
            <a:ext cx="1386136" cy="820797"/>
            <a:chOff x="4833711" y="2758080"/>
            <a:chExt cx="2811245" cy="820797"/>
          </a:xfrm>
        </p:grpSpPr>
        <p:sp>
          <p:nvSpPr>
            <p:cNvPr id="410" name="Google Shape;410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833711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足癬</a:t>
              </a:r>
              <a:endParaRPr/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5929025" y="2065594"/>
            <a:ext cx="3253198" cy="623012"/>
            <a:chOff x="4833711" y="2758080"/>
            <a:chExt cx="2811245" cy="1403603"/>
          </a:xfrm>
        </p:grpSpPr>
        <p:sp>
          <p:nvSpPr>
            <p:cNvPr id="413" name="Google Shape;413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833711" y="2844225"/>
              <a:ext cx="2811245" cy="131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蜂窩性組織炎</a:t>
              </a:r>
              <a:endParaRPr/>
            </a:p>
          </p:txBody>
        </p:sp>
      </p:grpSp>
      <p:grpSp>
        <p:nvGrpSpPr>
          <p:cNvPr id="415" name="Google Shape;415;p41"/>
          <p:cNvGrpSpPr/>
          <p:nvPr/>
        </p:nvGrpSpPr>
        <p:grpSpPr>
          <a:xfrm>
            <a:off x="2508001" y="5187215"/>
            <a:ext cx="1603719" cy="820797"/>
            <a:chOff x="4833713" y="2758080"/>
            <a:chExt cx="2811245" cy="820797"/>
          </a:xfrm>
        </p:grpSpPr>
        <p:sp>
          <p:nvSpPr>
            <p:cNvPr id="416" name="Google Shape;416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病毒疣</a:t>
              </a:r>
              <a:endParaRPr/>
            </a:p>
          </p:txBody>
        </p:sp>
      </p:grpSp>
      <p:grpSp>
        <p:nvGrpSpPr>
          <p:cNvPr id="418" name="Google Shape;418;p41"/>
          <p:cNvGrpSpPr/>
          <p:nvPr/>
        </p:nvGrpSpPr>
        <p:grpSpPr>
          <a:xfrm>
            <a:off x="6371128" y="4183757"/>
            <a:ext cx="1603719" cy="820797"/>
            <a:chOff x="4833713" y="2758080"/>
            <a:chExt cx="2811245" cy="820797"/>
          </a:xfrm>
        </p:grpSpPr>
        <p:sp>
          <p:nvSpPr>
            <p:cNvPr id="419" name="Google Shape;419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牛皮癬</a:t>
              </a:r>
              <a:endParaRPr/>
            </a:p>
          </p:txBody>
        </p:sp>
      </p:grpSp>
      <p:grpSp>
        <p:nvGrpSpPr>
          <p:cNvPr id="421" name="Google Shape;421;p41"/>
          <p:cNvGrpSpPr/>
          <p:nvPr/>
        </p:nvGrpSpPr>
        <p:grpSpPr>
          <a:xfrm>
            <a:off x="1280208" y="4045801"/>
            <a:ext cx="1386136" cy="820797"/>
            <a:chOff x="4833711" y="2758080"/>
            <a:chExt cx="2811245" cy="820797"/>
          </a:xfrm>
        </p:grpSpPr>
        <p:sp>
          <p:nvSpPr>
            <p:cNvPr id="422" name="Google Shape;422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4833711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汗疹</a:t>
              </a:r>
              <a:endParaRPr/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5525478" y="3264574"/>
            <a:ext cx="3045515" cy="820797"/>
            <a:chOff x="4833713" y="2758080"/>
            <a:chExt cx="2811245" cy="820797"/>
          </a:xfrm>
        </p:grpSpPr>
        <p:sp>
          <p:nvSpPr>
            <p:cNvPr id="425" name="Google Shape;425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光化性角化病</a:t>
              </a:r>
              <a:endParaRPr/>
            </a:p>
          </p:txBody>
        </p:sp>
      </p:grpSp>
      <p:sp>
        <p:nvSpPr>
          <p:cNvPr id="427" name="Google Shape;427;p41"/>
          <p:cNvSpPr/>
          <p:nvPr/>
        </p:nvSpPr>
        <p:spPr>
          <a:xfrm>
            <a:off x="4318415" y="1836201"/>
            <a:ext cx="98787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4370183" y="1818772"/>
            <a:ext cx="74003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5202655" y="5565747"/>
            <a:ext cx="4705937" cy="809884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B7587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5306287" y="5618590"/>
            <a:ext cx="43877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迅速分析15類病徵</a:t>
            </a:r>
            <a:endParaRPr dirty="0"/>
          </a:p>
        </p:txBody>
      </p:sp>
      <p:sp>
        <p:nvSpPr>
          <p:cNvPr id="31" name="Google Shape;512;p47">
            <a:extLst>
              <a:ext uri="{FF2B5EF4-FFF2-40B4-BE49-F238E27FC236}">
                <a16:creationId xmlns:a16="http://schemas.microsoft.com/office/drawing/2014/main" id="{9105F70E-3F31-432B-8B36-A9CED50035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949" y="929499"/>
            <a:ext cx="1440670" cy="9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95300" y="44624"/>
            <a:ext cx="8915400" cy="8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模型預測流程</a:t>
            </a:r>
            <a:endParaRPr dirty="0"/>
          </a:p>
        </p:txBody>
      </p:sp>
      <p:pic>
        <p:nvPicPr>
          <p:cNvPr id="437" name="Google Shape;437;p42" descr="SQ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600" y="2282624"/>
            <a:ext cx="7721995" cy="381060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38" name="Google Shape;438;p42"/>
          <p:cNvSpPr/>
          <p:nvPr/>
        </p:nvSpPr>
        <p:spPr>
          <a:xfrm>
            <a:off x="2153360" y="1322279"/>
            <a:ext cx="629265" cy="2705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2" descr="Naive-Bay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8815" y="755412"/>
            <a:ext cx="1272097" cy="13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/>
        </p:nvSpPr>
        <p:spPr>
          <a:xfrm>
            <a:off x="2994661" y="1707135"/>
            <a:ext cx="12382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模型判別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569949" y="1578858"/>
            <a:ext cx="19347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病徵圖像輸入</a:t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4317721" y="1322279"/>
            <a:ext cx="707287" cy="285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5169024" y="1122224"/>
            <a:ext cx="25539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???</a:t>
            </a:r>
            <a:r>
              <a:rPr lang="en-US" alt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 ?? </a:t>
            </a:r>
            <a:r>
              <a:rPr lang="en-US" alt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???</a:t>
            </a: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5313040" y="837383"/>
            <a:ext cx="1702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病徵代號輸出</a:t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 rot="5400000">
            <a:off x="5909697" y="1655291"/>
            <a:ext cx="529522" cy="3095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1064568" y="6165304"/>
            <a:ext cx="8550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n-lt"/>
                <a:ea typeface="微軟正黑體" panose="020B0604030504040204" pitchFamily="34" charset="-120"/>
                <a:sym typeface="Arial"/>
              </a:rPr>
              <a:t> 資料庫提供判別病徵的症狀及急迫性，讓使用者根據急迫性決定是否去醫院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8193360" y="3284984"/>
            <a:ext cx="881235" cy="28082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12;p47">
            <a:extLst>
              <a:ext uri="{FF2B5EF4-FFF2-40B4-BE49-F238E27FC236}">
                <a16:creationId xmlns:a16="http://schemas.microsoft.com/office/drawing/2014/main" id="{2657D8AF-5EAB-499B-8D8A-918CC6421B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/>
          <p:nvPr/>
        </p:nvSpPr>
        <p:spPr>
          <a:xfrm>
            <a:off x="1270006" y="1015441"/>
            <a:ext cx="7520770" cy="4789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395" y="1063750"/>
            <a:ext cx="7400193" cy="502025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495300" y="116632"/>
            <a:ext cx="8915400" cy="87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模型選取</a:t>
            </a:r>
            <a:endParaRPr dirty="0"/>
          </a:p>
        </p:txBody>
      </p:sp>
      <p:sp>
        <p:nvSpPr>
          <p:cNvPr id="455" name="Google Shape;455;p43"/>
          <p:cNvSpPr txBox="1"/>
          <p:nvPr/>
        </p:nvSpPr>
        <p:spPr>
          <a:xfrm>
            <a:off x="1083442" y="6084004"/>
            <a:ext cx="7893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n-lt"/>
                <a:ea typeface="微軟正黑體" panose="020B0604030504040204" pitchFamily="34" charset="-120"/>
                <a:sym typeface="Arial"/>
              </a:rPr>
              <a:t> 根據前五次精確度和運算參數量比較，選取DenseNet201的CP值較高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 rot="5400000">
            <a:off x="7947779" y="2863775"/>
            <a:ext cx="1285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Parameters(M)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7091695" y="2276872"/>
            <a:ext cx="309577" cy="200027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12;p47">
            <a:extLst>
              <a:ext uri="{FF2B5EF4-FFF2-40B4-BE49-F238E27FC236}">
                <a16:creationId xmlns:a16="http://schemas.microsoft.com/office/drawing/2014/main" id="{255F0738-2E79-4AD4-8C65-A03B25DD38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461541" y="0"/>
            <a:ext cx="8915400" cy="109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E5AA00"/>
                </a:solidFill>
              </a:rPr>
              <a:t>模型建立</a:t>
            </a:r>
            <a:endParaRPr/>
          </a:p>
        </p:txBody>
      </p:sp>
      <p:grpSp>
        <p:nvGrpSpPr>
          <p:cNvPr id="463" name="Google Shape;463;p44"/>
          <p:cNvGrpSpPr/>
          <p:nvPr/>
        </p:nvGrpSpPr>
        <p:grpSpPr>
          <a:xfrm>
            <a:off x="5526693" y="1080514"/>
            <a:ext cx="4106827" cy="3908831"/>
            <a:chOff x="500034" y="1857364"/>
            <a:chExt cx="3286148" cy="3259889"/>
          </a:xfrm>
        </p:grpSpPr>
        <p:sp>
          <p:nvSpPr>
            <p:cNvPr id="464" name="Google Shape;464;p44"/>
            <p:cNvSpPr txBox="1"/>
            <p:nvPr/>
          </p:nvSpPr>
          <p:spPr>
            <a:xfrm>
              <a:off x="500034" y="1857364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DenseNet201 CNN Model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5" name="Google Shape;465;p44"/>
            <p:cNvSpPr txBox="1"/>
            <p:nvPr/>
          </p:nvSpPr>
          <p:spPr>
            <a:xfrm>
              <a:off x="500034" y="2500306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FC-512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6" name="Google Shape;466;p44"/>
            <p:cNvSpPr txBox="1"/>
            <p:nvPr/>
          </p:nvSpPr>
          <p:spPr>
            <a:xfrm>
              <a:off x="500034" y="3033409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FC-256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7" name="Google Shape;467;p44"/>
            <p:cNvSpPr txBox="1"/>
            <p:nvPr/>
          </p:nvSpPr>
          <p:spPr>
            <a:xfrm>
              <a:off x="500034" y="3577543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FC-64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8" name="Google Shape;468;p44"/>
            <p:cNvSpPr txBox="1"/>
            <p:nvPr/>
          </p:nvSpPr>
          <p:spPr>
            <a:xfrm>
              <a:off x="500034" y="4104979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Dropout(0.5)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9" name="Google Shape;469;p44"/>
            <p:cNvSpPr txBox="1"/>
            <p:nvPr/>
          </p:nvSpPr>
          <p:spPr>
            <a:xfrm>
              <a:off x="500034" y="4747921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Classification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2000232" y="2214554"/>
              <a:ext cx="285752" cy="357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2000232" y="2857496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2000232" y="3357562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2000232" y="3911648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2000232" y="4429132"/>
              <a:ext cx="285752" cy="357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44"/>
          <p:cNvGrpSpPr/>
          <p:nvPr/>
        </p:nvGrpSpPr>
        <p:grpSpPr>
          <a:xfrm>
            <a:off x="188160" y="1052736"/>
            <a:ext cx="5124880" cy="4301672"/>
            <a:chOff x="272480" y="1484783"/>
            <a:chExt cx="5124880" cy="4301672"/>
          </a:xfrm>
        </p:grpSpPr>
        <p:sp>
          <p:nvSpPr>
            <p:cNvPr id="476" name="Google Shape;476;p44"/>
            <p:cNvSpPr/>
            <p:nvPr/>
          </p:nvSpPr>
          <p:spPr>
            <a:xfrm>
              <a:off x="272480" y="1484783"/>
              <a:ext cx="5112568" cy="43016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7" name="Google Shape;477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489" y="1562278"/>
              <a:ext cx="4798218" cy="4224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44"/>
            <p:cNvSpPr txBox="1"/>
            <p:nvPr/>
          </p:nvSpPr>
          <p:spPr>
            <a:xfrm>
              <a:off x="2783386" y="1715323"/>
              <a:ext cx="261397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 : ISIC, Kaggle, Google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set : 11K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 set : 3K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Classification : 15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 size : (128, 128, 3)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 size :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Epochs : 15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44"/>
          <p:cNvSpPr txBox="1"/>
          <p:nvPr/>
        </p:nvSpPr>
        <p:spPr>
          <a:xfrm>
            <a:off x="696486" y="5572140"/>
            <a:ext cx="8667811" cy="8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 模型擷取DenseNet201的CNN模型部份，再加入三層全連接層做運算</a:t>
            </a:r>
            <a:endParaRPr sz="1800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 訓練資料集相當不平均主要原因是這領域資料取得不易</a:t>
            </a:r>
            <a:endParaRPr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2686E497-F006-4C79-97A9-E72485ACFF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/>
          <p:nvPr/>
        </p:nvSpPr>
        <p:spPr>
          <a:xfrm>
            <a:off x="4953000" y="1570044"/>
            <a:ext cx="4602512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272480" y="1556792"/>
            <a:ext cx="4602512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/>
          </p:nvPr>
        </p:nvSpPr>
        <p:spPr>
          <a:xfrm>
            <a:off x="428497" y="116632"/>
            <a:ext cx="8915400" cy="87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E5AA00"/>
                </a:solidFill>
              </a:rPr>
              <a:t>訓練曲線</a:t>
            </a:r>
            <a:endParaRPr/>
          </a:p>
        </p:txBody>
      </p:sp>
      <p:pic>
        <p:nvPicPr>
          <p:cNvPr id="487" name="Google Shape;487;p45" descr="los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678" y="1628800"/>
            <a:ext cx="4256514" cy="2837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88" name="Google Shape;488;p45" descr="accurac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4992" y="1628802"/>
            <a:ext cx="4263381" cy="2837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89" name="Google Shape;489;p45"/>
          <p:cNvSpPr/>
          <p:nvPr/>
        </p:nvSpPr>
        <p:spPr>
          <a:xfrm>
            <a:off x="4094905" y="3573016"/>
            <a:ext cx="469287" cy="7200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8635656" y="1645172"/>
            <a:ext cx="469287" cy="7200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506506" y="4725144"/>
            <a:ext cx="8892988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在訓練過程中，第14Epoch已開始過擬和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驗證集準確率 約92%</a:t>
            </a:r>
            <a:endParaRPr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7647932" y="3571876"/>
            <a:ext cx="1500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Acc: 92%</a:t>
            </a:r>
            <a:endParaRPr sz="1800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12;p47">
            <a:extLst>
              <a:ext uri="{FF2B5EF4-FFF2-40B4-BE49-F238E27FC236}">
                <a16:creationId xmlns:a16="http://schemas.microsoft.com/office/drawing/2014/main" id="{26107688-4D1B-47E4-8DDC-B977E0FE75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Google Shape;497;p46"/>
          <p:cNvGraphicFramePr/>
          <p:nvPr/>
        </p:nvGraphicFramePr>
        <p:xfrm>
          <a:off x="5743623" y="1642190"/>
          <a:ext cx="3570825" cy="2375470"/>
        </p:xfrm>
        <a:graphic>
          <a:graphicData uri="http://schemas.openxmlformats.org/drawingml/2006/table">
            <a:tbl>
              <a:tblPr firstRow="1" bandRow="1">
                <a:noFill/>
                <a:tableStyleId>{2BA98047-C446-49AC-9B24-7992A0C3CF42}</a:tableStyleId>
              </a:tblPr>
              <a:tblGrid>
                <a:gridCol w="119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2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1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TP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真陽性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FP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偽陽性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FN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偽陰性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TN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真陰性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8" name="Google Shape;498;p46"/>
          <p:cNvSpPr/>
          <p:nvPr/>
        </p:nvSpPr>
        <p:spPr>
          <a:xfrm>
            <a:off x="304147" y="980728"/>
            <a:ext cx="4720861" cy="442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 txBox="1">
            <a:spLocks noGrp="1"/>
          </p:cNvSpPr>
          <p:nvPr>
            <p:ph type="title"/>
          </p:nvPr>
        </p:nvSpPr>
        <p:spPr>
          <a:xfrm>
            <a:off x="495300" y="44624"/>
            <a:ext cx="8915400" cy="10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準確率 &amp; 召回率</a:t>
            </a:r>
            <a:endParaRPr dirty="0"/>
          </a:p>
        </p:txBody>
      </p:sp>
      <p:pic>
        <p:nvPicPr>
          <p:cNvPr id="500" name="Google Shape;500;p46" descr="P&amp;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480" y="1124744"/>
            <a:ext cx="4566079" cy="445758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/>
        </p:nvSpPr>
        <p:spPr>
          <a:xfrm>
            <a:off x="632520" y="5517506"/>
            <a:ext cx="9009451" cy="11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偽陽性決定準確率、偽陰性決定召回率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在醫學領域召回率相對較為重要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若是召回率過低，則病患反而延誤治療或是傳染疾病，</a:t>
            </a: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cs typeface="Arimo"/>
                <a:sym typeface="Arimo"/>
              </a:rPr>
              <a:t>ex : COVID-19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cs typeface="Arimo"/>
              <a:sym typeface="Arimo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>
            <a:off x="772199" y="1988840"/>
            <a:ext cx="409802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03" name="Google Shape;503;p46"/>
          <p:cNvSpPr txBox="1"/>
          <p:nvPr/>
        </p:nvSpPr>
        <p:spPr>
          <a:xfrm>
            <a:off x="7689304" y="1268760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真實結果</a:t>
            </a:r>
            <a:endParaRPr/>
          </a:p>
        </p:txBody>
      </p:sp>
      <p:sp>
        <p:nvSpPr>
          <p:cNvPr id="504" name="Google Shape;504;p46"/>
          <p:cNvSpPr txBox="1"/>
          <p:nvPr/>
        </p:nvSpPr>
        <p:spPr>
          <a:xfrm rot="5400000">
            <a:off x="4736395" y="3285564"/>
            <a:ext cx="15841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預測結果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5735107" y="4222829"/>
            <a:ext cx="3596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準確率 = TP /  (TP + </a:t>
            </a:r>
            <a:r>
              <a:rPr lang="zh-TW" sz="1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召回率 = TP / (TP + </a:t>
            </a:r>
            <a:r>
              <a:rPr 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FN</a:t>
            </a: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dirty="0"/>
          </a:p>
        </p:txBody>
      </p:sp>
      <p:sp>
        <p:nvSpPr>
          <p:cNvPr id="506" name="Google Shape;506;p46"/>
          <p:cNvSpPr/>
          <p:nvPr/>
        </p:nvSpPr>
        <p:spPr>
          <a:xfrm>
            <a:off x="6883568" y="2240868"/>
            <a:ext cx="2448272" cy="9001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6883568" y="2240868"/>
            <a:ext cx="1224136" cy="17641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12;p47">
            <a:extLst>
              <a:ext uri="{FF2B5EF4-FFF2-40B4-BE49-F238E27FC236}">
                <a16:creationId xmlns:a16="http://schemas.microsoft.com/office/drawing/2014/main" id="{763254A1-25A7-490C-89E0-A7E9A2A3BB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576736" y="285293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醫院評價系統</a:t>
            </a:r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報告人：蔣成偉</a:t>
            </a:r>
            <a:endParaRPr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動機與目的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20" y="1628800"/>
            <a:ext cx="4262874" cy="302433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4" name="Google Shape;124;p22"/>
          <p:cNvSpPr txBox="1"/>
          <p:nvPr/>
        </p:nvSpPr>
        <p:spPr>
          <a:xfrm>
            <a:off x="862946" y="4653136"/>
            <a:ext cx="39604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情境一 : 門診大排長龍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385048" y="1628800"/>
            <a:ext cx="360033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健保資源濫用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門診等待時間長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偏遠地區資源缺乏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及時對症下藥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提升醫療品質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483262" y="121922"/>
            <a:ext cx="8915400" cy="88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醫院評價系統</a:t>
            </a:r>
            <a:endParaRPr dirty="0"/>
          </a:p>
        </p:txBody>
      </p:sp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 r="25421" b="-1023"/>
          <a:stretch/>
        </p:blipFill>
        <p:spPr>
          <a:xfrm>
            <a:off x="2056961" y="2171765"/>
            <a:ext cx="5816859" cy="34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78" y="4496905"/>
            <a:ext cx="2885946" cy="188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8862" y="1353153"/>
            <a:ext cx="2543487" cy="30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6">
            <a:alphaModFix/>
          </a:blip>
          <a:srcRect r="57899" b="7391"/>
          <a:stretch/>
        </p:blipFill>
        <p:spPr>
          <a:xfrm>
            <a:off x="3167934" y="3510742"/>
            <a:ext cx="3552315" cy="876508"/>
          </a:xfrm>
          <a:prstGeom prst="rect">
            <a:avLst/>
          </a:prstGeom>
          <a:noFill/>
          <a:ln w="76200" cap="flat" cmpd="sng">
            <a:solidFill>
              <a:srgbClr val="EE729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216" y="1340768"/>
            <a:ext cx="2606568" cy="1884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48"/>
          <p:cNvCxnSpPr/>
          <p:nvPr/>
        </p:nvCxnSpPr>
        <p:spPr>
          <a:xfrm>
            <a:off x="3158801" y="2972722"/>
            <a:ext cx="447656" cy="580682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8" name="Google Shape;528;p48"/>
          <p:cNvCxnSpPr/>
          <p:nvPr/>
        </p:nvCxnSpPr>
        <p:spPr>
          <a:xfrm flipH="1">
            <a:off x="6302362" y="3129888"/>
            <a:ext cx="640299" cy="41474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9" name="Google Shape;529;p48"/>
          <p:cNvCxnSpPr/>
          <p:nvPr/>
        </p:nvCxnSpPr>
        <p:spPr>
          <a:xfrm rot="10800000" flipH="1">
            <a:off x="3093143" y="4470603"/>
            <a:ext cx="669754" cy="506973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0" name="Google Shape;530;p48"/>
          <p:cNvSpPr/>
          <p:nvPr/>
        </p:nvSpPr>
        <p:spPr>
          <a:xfrm>
            <a:off x="4695733" y="4748612"/>
            <a:ext cx="4214269" cy="830997"/>
          </a:xfrm>
          <a:prstGeom prst="rect">
            <a:avLst/>
          </a:prstGeom>
          <a:solidFill>
            <a:srgbClr val="E7F4F7">
              <a:alpha val="8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4799079" y="4768104"/>
            <a:ext cx="37994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7BB0E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留言vs評分…</a:t>
            </a:r>
            <a:endParaRPr sz="4800" b="1">
              <a:solidFill>
                <a:srgbClr val="7BB0E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2" name="Google Shape;532;p48"/>
          <p:cNvSpPr/>
          <p:nvPr/>
        </p:nvSpPr>
        <p:spPr>
          <a:xfrm>
            <a:off x="5691731" y="5713913"/>
            <a:ext cx="4214269" cy="830997"/>
          </a:xfrm>
          <a:prstGeom prst="rect">
            <a:avLst/>
          </a:prstGeom>
          <a:solidFill>
            <a:srgbClr val="F7C1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EE729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星星真的準嗎?</a:t>
            </a:r>
            <a:endParaRPr sz="4800" b="1">
              <a:solidFill>
                <a:srgbClr val="EE729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776536" y="1412776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8"/>
          <p:cNvSpPr/>
          <p:nvPr/>
        </p:nvSpPr>
        <p:spPr>
          <a:xfrm>
            <a:off x="920552" y="4614227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8"/>
          <p:cNvSpPr/>
          <p:nvPr/>
        </p:nvSpPr>
        <p:spPr>
          <a:xfrm>
            <a:off x="7319328" y="1246686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12;p47">
            <a:extLst>
              <a:ext uri="{FF2B5EF4-FFF2-40B4-BE49-F238E27FC236}">
                <a16:creationId xmlns:a16="http://schemas.microsoft.com/office/drawing/2014/main" id="{1D22FF50-2C01-42D3-87FC-3CDB62F16D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9310D7E4-F670-4067-86D9-23BC7E37E656}"/>
              </a:ext>
            </a:extLst>
          </p:cNvPr>
          <p:cNvSpPr/>
          <p:nvPr/>
        </p:nvSpPr>
        <p:spPr>
          <a:xfrm>
            <a:off x="1338470" y="3936400"/>
            <a:ext cx="8563419" cy="1881304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6FBB30-104C-4AE7-83F4-32B8B278A6C2}"/>
              </a:ext>
            </a:extLst>
          </p:cNvPr>
          <p:cNvSpPr/>
          <p:nvPr/>
        </p:nvSpPr>
        <p:spPr>
          <a:xfrm>
            <a:off x="9575" y="1899304"/>
            <a:ext cx="9598251" cy="1687971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73DEFCA-D576-4708-8C4C-83896F707D20}"/>
              </a:ext>
            </a:extLst>
          </p:cNvPr>
          <p:cNvGrpSpPr/>
          <p:nvPr/>
        </p:nvGrpSpPr>
        <p:grpSpPr>
          <a:xfrm>
            <a:off x="5425743" y="4109930"/>
            <a:ext cx="2907833" cy="1505823"/>
            <a:chOff x="3350745" y="3119470"/>
            <a:chExt cx="3033760" cy="1505823"/>
          </a:xfrm>
          <a:solidFill>
            <a:srgbClr val="00B0F0"/>
          </a:solidFill>
        </p:grpSpPr>
        <p:sp>
          <p:nvSpPr>
            <p:cNvPr id="42" name="Google Shape;540;p49">
              <a:extLst>
                <a:ext uri="{FF2B5EF4-FFF2-40B4-BE49-F238E27FC236}">
                  <a16:creationId xmlns:a16="http://schemas.microsoft.com/office/drawing/2014/main" id="{B86A6E88-0574-4C50-8560-98819AB09BA7}"/>
                </a:ext>
              </a:extLst>
            </p:cNvPr>
            <p:cNvSpPr/>
            <p:nvPr/>
          </p:nvSpPr>
          <p:spPr>
            <a:xfrm>
              <a:off x="3350745" y="3119470"/>
              <a:ext cx="3033760" cy="15058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1;p49">
              <a:extLst>
                <a:ext uri="{FF2B5EF4-FFF2-40B4-BE49-F238E27FC236}">
                  <a16:creationId xmlns:a16="http://schemas.microsoft.com/office/drawing/2014/main" id="{11E7FD4B-7C29-4333-98C4-BA1D78C0F6E7}"/>
                </a:ext>
              </a:extLst>
            </p:cNvPr>
            <p:cNvSpPr/>
            <p:nvPr/>
          </p:nvSpPr>
          <p:spPr>
            <a:xfrm>
              <a:off x="3648407" y="3246257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伺服器</a:t>
              </a:r>
              <a:endParaRPr dirty="0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3278541-185E-4647-9A32-126072B5A12D}"/>
              </a:ext>
            </a:extLst>
          </p:cNvPr>
          <p:cNvSpPr/>
          <p:nvPr/>
        </p:nvSpPr>
        <p:spPr>
          <a:xfrm>
            <a:off x="5499944" y="4588813"/>
            <a:ext cx="2720909" cy="921189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516270" y="3385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b="1" dirty="0">
                <a:solidFill>
                  <a:srgbClr val="E5AA00"/>
                </a:solidFill>
              </a:rPr>
              <a:t>設計</a:t>
            </a:r>
            <a:r>
              <a:rPr lang="zh-TW" b="1" dirty="0">
                <a:solidFill>
                  <a:srgbClr val="E5AA00"/>
                </a:solidFill>
              </a:rPr>
              <a:t>流程</a:t>
            </a:r>
            <a:endParaRPr dirty="0"/>
          </a:p>
        </p:txBody>
      </p:sp>
      <p:grpSp>
        <p:nvGrpSpPr>
          <p:cNvPr id="543" name="Google Shape;543;p49"/>
          <p:cNvGrpSpPr/>
          <p:nvPr/>
        </p:nvGrpSpPr>
        <p:grpSpPr>
          <a:xfrm>
            <a:off x="516270" y="2077450"/>
            <a:ext cx="2808312" cy="1252538"/>
            <a:chOff x="704528" y="1412776"/>
            <a:chExt cx="2808312" cy="1252538"/>
          </a:xfrm>
        </p:grpSpPr>
        <p:sp>
          <p:nvSpPr>
            <p:cNvPr id="544" name="Google Shape;544;p49"/>
            <p:cNvSpPr/>
            <p:nvPr/>
          </p:nvSpPr>
          <p:spPr>
            <a:xfrm>
              <a:off x="704528" y="1412776"/>
              <a:ext cx="2808312" cy="1252538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" name="Google Shape;545;p49"/>
            <p:cNvPicPr preferRelativeResize="0"/>
            <p:nvPr/>
          </p:nvPicPr>
          <p:blipFill rotWithShape="1">
            <a:blip r:embed="rId3">
              <a:alphaModFix/>
            </a:blip>
            <a:srcRect t="19106" r="548" b="46503"/>
            <a:stretch/>
          </p:blipFill>
          <p:spPr>
            <a:xfrm>
              <a:off x="812540" y="1916832"/>
              <a:ext cx="2592288" cy="648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49"/>
            <p:cNvSpPr/>
            <p:nvPr/>
          </p:nvSpPr>
          <p:spPr>
            <a:xfrm>
              <a:off x="915310" y="1519784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EE729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收集留言</a:t>
              </a:r>
              <a:r>
                <a:rPr lang="zh-TW" sz="1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＆</a:t>
              </a: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評分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Google Shape;512;p47">
            <a:extLst>
              <a:ext uri="{FF2B5EF4-FFF2-40B4-BE49-F238E27FC236}">
                <a16:creationId xmlns:a16="http://schemas.microsoft.com/office/drawing/2014/main" id="{AE3767A9-6D46-43F1-8DAF-771EC0CB67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dirty="0"/>
          </a:p>
        </p:txBody>
      </p:sp>
      <p:sp>
        <p:nvSpPr>
          <p:cNvPr id="28" name="Google Shape;560;p49">
            <a:extLst>
              <a:ext uri="{FF2B5EF4-FFF2-40B4-BE49-F238E27FC236}">
                <a16:creationId xmlns:a16="http://schemas.microsoft.com/office/drawing/2014/main" id="{D48F82FB-8144-4D9F-823F-BFC589ECB15D}"/>
              </a:ext>
            </a:extLst>
          </p:cNvPr>
          <p:cNvSpPr/>
          <p:nvPr/>
        </p:nvSpPr>
        <p:spPr>
          <a:xfrm rot="20274266">
            <a:off x="10276263" y="7469306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DD60C00-814A-4E67-964A-A05DD33DF405}"/>
              </a:ext>
            </a:extLst>
          </p:cNvPr>
          <p:cNvGrpSpPr/>
          <p:nvPr/>
        </p:nvGrpSpPr>
        <p:grpSpPr>
          <a:xfrm>
            <a:off x="3831387" y="2098359"/>
            <a:ext cx="2478745" cy="1252538"/>
            <a:chOff x="5087491" y="1484784"/>
            <a:chExt cx="3545516" cy="1252538"/>
          </a:xfrm>
          <a:solidFill>
            <a:schemeClr val="tx2">
              <a:lumMod val="90000"/>
            </a:schemeClr>
          </a:solidFill>
        </p:grpSpPr>
        <p:grpSp>
          <p:nvGrpSpPr>
            <p:cNvPr id="29" name="Google Shape;543;p49">
              <a:extLst>
                <a:ext uri="{FF2B5EF4-FFF2-40B4-BE49-F238E27FC236}">
                  <a16:creationId xmlns:a16="http://schemas.microsoft.com/office/drawing/2014/main" id="{E1D7F604-09C4-40B0-B235-7FB1308B6561}"/>
                </a:ext>
              </a:extLst>
            </p:cNvPr>
            <p:cNvGrpSpPr/>
            <p:nvPr/>
          </p:nvGrpSpPr>
          <p:grpSpPr>
            <a:xfrm>
              <a:off x="5087491" y="1484784"/>
              <a:ext cx="3545516" cy="1252538"/>
              <a:chOff x="704528" y="1412776"/>
              <a:chExt cx="2808312" cy="1252538"/>
            </a:xfrm>
            <a:grpFill/>
          </p:grpSpPr>
          <p:sp>
            <p:nvSpPr>
              <p:cNvPr id="30" name="Google Shape;544;p49">
                <a:extLst>
                  <a:ext uri="{FF2B5EF4-FFF2-40B4-BE49-F238E27FC236}">
                    <a16:creationId xmlns:a16="http://schemas.microsoft.com/office/drawing/2014/main" id="{9E337AB3-95FC-4CF7-BC7E-B5EDE9A583A0}"/>
                  </a:ext>
                </a:extLst>
              </p:cNvPr>
              <p:cNvSpPr/>
              <p:nvPr/>
            </p:nvSpPr>
            <p:spPr>
              <a:xfrm>
                <a:off x="704528" y="1412776"/>
                <a:ext cx="2808312" cy="1252538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46;p49">
                <a:extLst>
                  <a:ext uri="{FF2B5EF4-FFF2-40B4-BE49-F238E27FC236}">
                    <a16:creationId xmlns:a16="http://schemas.microsoft.com/office/drawing/2014/main" id="{FA565A30-1018-48EF-8DB9-FBFD882EE33C}"/>
                  </a:ext>
                </a:extLst>
              </p:cNvPr>
              <p:cNvSpPr/>
              <p:nvPr/>
            </p:nvSpPr>
            <p:spPr>
              <a:xfrm>
                <a:off x="861522" y="1519784"/>
                <a:ext cx="2489518" cy="28143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zh-TW" altLang="en-US" sz="1800" b="1" dirty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資料前處理</a:t>
                </a:r>
                <a:endParaRPr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E554FA5-4859-45E2-AAA7-8910E3BFB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206" r="2156" b="1439"/>
            <a:stretch/>
          </p:blipFill>
          <p:spPr>
            <a:xfrm>
              <a:off x="5985045" y="1918380"/>
              <a:ext cx="1804384" cy="773787"/>
            </a:xfrm>
            <a:prstGeom prst="rect">
              <a:avLst/>
            </a:prstGeom>
            <a:grpFill/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7739D45-D891-4FAB-B843-6B1D2BE63D4E}"/>
              </a:ext>
            </a:extLst>
          </p:cNvPr>
          <p:cNvGrpSpPr/>
          <p:nvPr/>
        </p:nvGrpSpPr>
        <p:grpSpPr>
          <a:xfrm>
            <a:off x="1663000" y="4127153"/>
            <a:ext cx="3033760" cy="1505823"/>
            <a:chOff x="3350745" y="3119470"/>
            <a:chExt cx="3033760" cy="1505823"/>
          </a:xfrm>
        </p:grpSpPr>
        <p:sp>
          <p:nvSpPr>
            <p:cNvPr id="540" name="Google Shape;540;p49"/>
            <p:cNvSpPr/>
            <p:nvPr/>
          </p:nvSpPr>
          <p:spPr>
            <a:xfrm>
              <a:off x="3350745" y="3119470"/>
              <a:ext cx="3033760" cy="15058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648407" y="3246257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資料庫</a:t>
              </a:r>
              <a:endParaRPr dirty="0"/>
            </a:p>
          </p:txBody>
        </p:sp>
        <p:pic>
          <p:nvPicPr>
            <p:cNvPr id="38" name="Google Shape;570;p50">
              <a:extLst>
                <a:ext uri="{FF2B5EF4-FFF2-40B4-BE49-F238E27FC236}">
                  <a16:creationId xmlns:a16="http://schemas.microsoft.com/office/drawing/2014/main" id="{CAB28E3A-E9C9-47CB-B3FB-E6C1A55CE3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8184" t="24103" r="1667" b="44633"/>
            <a:stretch/>
          </p:blipFill>
          <p:spPr>
            <a:xfrm>
              <a:off x="3463468" y="3598353"/>
              <a:ext cx="2808313" cy="85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280;p31">
              <a:extLst>
                <a:ext uri="{FF2B5EF4-FFF2-40B4-BE49-F238E27FC236}">
                  <a16:creationId xmlns:a16="http://schemas.microsoft.com/office/drawing/2014/main" id="{CFB462B3-B75A-4AE5-B5C4-E3E4385A549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04890" y="3915251"/>
              <a:ext cx="1423253" cy="6888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49"/>
          <p:cNvSpPr/>
          <p:nvPr/>
        </p:nvSpPr>
        <p:spPr>
          <a:xfrm rot="2713242">
            <a:off x="2672821" y="3487713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pic>
        <p:nvPicPr>
          <p:cNvPr id="46" name="Google Shape;279;p31">
            <a:extLst>
              <a:ext uri="{FF2B5EF4-FFF2-40B4-BE49-F238E27FC236}">
                <a16:creationId xmlns:a16="http://schemas.microsoft.com/office/drawing/2014/main" id="{1403B338-E44F-44CA-9E11-9C14D5A0B97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5472" y="4644937"/>
            <a:ext cx="1423253" cy="804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043CBB1-53C2-42E0-9D36-8A42BF97C923}"/>
              </a:ext>
            </a:extLst>
          </p:cNvPr>
          <p:cNvGrpSpPr/>
          <p:nvPr/>
        </p:nvGrpSpPr>
        <p:grpSpPr>
          <a:xfrm>
            <a:off x="4730757" y="4386707"/>
            <a:ext cx="672797" cy="851725"/>
            <a:chOff x="4810711" y="3266847"/>
            <a:chExt cx="995026" cy="1178355"/>
          </a:xfrm>
        </p:grpSpPr>
        <p:sp>
          <p:nvSpPr>
            <p:cNvPr id="47" name="箭號: 彎曲 46">
              <a:extLst>
                <a:ext uri="{FF2B5EF4-FFF2-40B4-BE49-F238E27FC236}">
                  <a16:creationId xmlns:a16="http://schemas.microsoft.com/office/drawing/2014/main" id="{DD504C6A-F0B4-4FF2-80E7-89A8F8917B58}"/>
                </a:ext>
              </a:extLst>
            </p:cNvPr>
            <p:cNvSpPr/>
            <p:nvPr/>
          </p:nvSpPr>
          <p:spPr>
            <a:xfrm rot="13317948">
              <a:off x="4810711" y="3793487"/>
              <a:ext cx="778140" cy="651715"/>
            </a:xfrm>
            <a:prstGeom prst="bentArrow">
              <a:avLst>
                <a:gd name="adj1" fmla="val 25000"/>
                <a:gd name="adj2" fmla="val 40559"/>
                <a:gd name="adj3" fmla="val 40971"/>
                <a:gd name="adj4" fmla="val 6960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號: 彎曲 47">
              <a:extLst>
                <a:ext uri="{FF2B5EF4-FFF2-40B4-BE49-F238E27FC236}">
                  <a16:creationId xmlns:a16="http://schemas.microsoft.com/office/drawing/2014/main" id="{BFB71750-D569-4584-B917-84CCEEA12C9D}"/>
                </a:ext>
              </a:extLst>
            </p:cNvPr>
            <p:cNvSpPr/>
            <p:nvPr/>
          </p:nvSpPr>
          <p:spPr>
            <a:xfrm rot="13966972" flipH="1" flipV="1">
              <a:off x="5084760" y="3215948"/>
              <a:ext cx="670077" cy="771876"/>
            </a:xfrm>
            <a:prstGeom prst="bentArrow">
              <a:avLst>
                <a:gd name="adj1" fmla="val 25000"/>
                <a:gd name="adj2" fmla="val 40559"/>
                <a:gd name="adj3" fmla="val 40971"/>
                <a:gd name="adj4" fmla="val 696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oogle Shape;543;p49">
            <a:extLst>
              <a:ext uri="{FF2B5EF4-FFF2-40B4-BE49-F238E27FC236}">
                <a16:creationId xmlns:a16="http://schemas.microsoft.com/office/drawing/2014/main" id="{847757C0-57F1-4467-A6F9-AFCAD26CE118}"/>
              </a:ext>
            </a:extLst>
          </p:cNvPr>
          <p:cNvGrpSpPr/>
          <p:nvPr/>
        </p:nvGrpSpPr>
        <p:grpSpPr>
          <a:xfrm>
            <a:off x="6777813" y="2098081"/>
            <a:ext cx="2664936" cy="1252538"/>
            <a:chOff x="606944" y="1401201"/>
            <a:chExt cx="2808312" cy="125253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6" name="Google Shape;544;p49">
              <a:extLst>
                <a:ext uri="{FF2B5EF4-FFF2-40B4-BE49-F238E27FC236}">
                  <a16:creationId xmlns:a16="http://schemas.microsoft.com/office/drawing/2014/main" id="{B9B47B93-D614-46DF-8EAC-3900FA76A364}"/>
                </a:ext>
              </a:extLst>
            </p:cNvPr>
            <p:cNvSpPr/>
            <p:nvPr/>
          </p:nvSpPr>
          <p:spPr>
            <a:xfrm>
              <a:off x="606944" y="1401201"/>
              <a:ext cx="2808312" cy="125253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46;p49">
              <a:extLst>
                <a:ext uri="{FF2B5EF4-FFF2-40B4-BE49-F238E27FC236}">
                  <a16:creationId xmlns:a16="http://schemas.microsoft.com/office/drawing/2014/main" id="{C5C02829-DD9A-4026-B9A6-8E3E557292A9}"/>
                </a:ext>
              </a:extLst>
            </p:cNvPr>
            <p:cNvSpPr/>
            <p:nvPr/>
          </p:nvSpPr>
          <p:spPr>
            <a:xfrm>
              <a:off x="763939" y="1508209"/>
              <a:ext cx="2489518" cy="281433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語意分析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F291B51-5483-48A4-AC6B-F025FE0FBE98}"/>
              </a:ext>
            </a:extLst>
          </p:cNvPr>
          <p:cNvGrpSpPr/>
          <p:nvPr/>
        </p:nvGrpSpPr>
        <p:grpSpPr>
          <a:xfrm rot="436738">
            <a:off x="5691719" y="3447278"/>
            <a:ext cx="599764" cy="511539"/>
            <a:chOff x="5736422" y="2405899"/>
            <a:chExt cx="749468" cy="764367"/>
          </a:xfrm>
        </p:grpSpPr>
        <p:sp>
          <p:nvSpPr>
            <p:cNvPr id="36" name="Google Shape;559;p49">
              <a:extLst>
                <a:ext uri="{FF2B5EF4-FFF2-40B4-BE49-F238E27FC236}">
                  <a16:creationId xmlns:a16="http://schemas.microsoft.com/office/drawing/2014/main" id="{75848A07-992F-449F-931F-FD4F495F80AF}"/>
                </a:ext>
              </a:extLst>
            </p:cNvPr>
            <p:cNvSpPr/>
            <p:nvPr/>
          </p:nvSpPr>
          <p:spPr>
            <a:xfrm rot="13752016">
              <a:off x="5583121" y="2662076"/>
              <a:ext cx="661491" cy="354890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59;p49">
              <a:extLst>
                <a:ext uri="{FF2B5EF4-FFF2-40B4-BE49-F238E27FC236}">
                  <a16:creationId xmlns:a16="http://schemas.microsoft.com/office/drawing/2014/main" id="{793453CB-E2F7-4D98-9408-AECB29B5BFC4}"/>
                </a:ext>
              </a:extLst>
            </p:cNvPr>
            <p:cNvSpPr/>
            <p:nvPr/>
          </p:nvSpPr>
          <p:spPr>
            <a:xfrm rot="2893054">
              <a:off x="5978951" y="2560450"/>
              <a:ext cx="661490" cy="352388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3DD09155-7D71-40D1-8155-C6A8F46762BE}"/>
              </a:ext>
            </a:extLst>
          </p:cNvPr>
          <p:cNvGrpSpPr/>
          <p:nvPr/>
        </p:nvGrpSpPr>
        <p:grpSpPr>
          <a:xfrm rot="4204339">
            <a:off x="7696860" y="3357736"/>
            <a:ext cx="435568" cy="690373"/>
            <a:chOff x="5799722" y="2265461"/>
            <a:chExt cx="544288" cy="1031589"/>
          </a:xfrm>
        </p:grpSpPr>
        <p:sp>
          <p:nvSpPr>
            <p:cNvPr id="60" name="Google Shape;559;p49">
              <a:extLst>
                <a:ext uri="{FF2B5EF4-FFF2-40B4-BE49-F238E27FC236}">
                  <a16:creationId xmlns:a16="http://schemas.microsoft.com/office/drawing/2014/main" id="{86198894-AFD5-472C-8A2D-A400940E59B9}"/>
                </a:ext>
              </a:extLst>
            </p:cNvPr>
            <p:cNvSpPr/>
            <p:nvPr/>
          </p:nvSpPr>
          <p:spPr>
            <a:xfrm rot="13752016">
              <a:off x="5646422" y="2788860"/>
              <a:ext cx="661490" cy="354890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59;p49">
              <a:extLst>
                <a:ext uri="{FF2B5EF4-FFF2-40B4-BE49-F238E27FC236}">
                  <a16:creationId xmlns:a16="http://schemas.microsoft.com/office/drawing/2014/main" id="{5AA63DCD-72CE-4F36-BEFA-00FE85EBD8F5}"/>
                </a:ext>
              </a:extLst>
            </p:cNvPr>
            <p:cNvSpPr/>
            <p:nvPr/>
          </p:nvSpPr>
          <p:spPr>
            <a:xfrm rot="2893054">
              <a:off x="5837070" y="2420013"/>
              <a:ext cx="661491" cy="352388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F8BB0AF8-9B7B-48EE-AB9C-93AF79918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726" y="2518867"/>
            <a:ext cx="860639" cy="717558"/>
          </a:xfrm>
          <a:prstGeom prst="rect">
            <a:avLst/>
          </a:prstGeom>
          <a:noFill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8A8F67-1DE6-4E57-B76A-92A987273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7547" y="2454553"/>
            <a:ext cx="1413312" cy="920223"/>
          </a:xfrm>
          <a:prstGeom prst="rect">
            <a:avLst/>
          </a:prstGeom>
        </p:spPr>
      </p:pic>
      <p:sp>
        <p:nvSpPr>
          <p:cNvPr id="65" name="Google Shape;564;p49">
            <a:extLst>
              <a:ext uri="{FF2B5EF4-FFF2-40B4-BE49-F238E27FC236}">
                <a16:creationId xmlns:a16="http://schemas.microsoft.com/office/drawing/2014/main" id="{E234526C-86C3-498E-9BF2-FB50F5DF7A10}"/>
              </a:ext>
            </a:extLst>
          </p:cNvPr>
          <p:cNvSpPr txBox="1"/>
          <p:nvPr/>
        </p:nvSpPr>
        <p:spPr>
          <a:xfrm>
            <a:off x="8754203" y="2528782"/>
            <a:ext cx="664789" cy="281433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dirty="0"/>
          </a:p>
        </p:txBody>
      </p:sp>
      <p:sp>
        <p:nvSpPr>
          <p:cNvPr id="69" name="Google Shape;564;p49">
            <a:extLst>
              <a:ext uri="{FF2B5EF4-FFF2-40B4-BE49-F238E27FC236}">
                <a16:creationId xmlns:a16="http://schemas.microsoft.com/office/drawing/2014/main" id="{0FA87A1C-0034-4268-B9A1-E5177C011BF6}"/>
              </a:ext>
            </a:extLst>
          </p:cNvPr>
          <p:cNvSpPr txBox="1"/>
          <p:nvPr/>
        </p:nvSpPr>
        <p:spPr>
          <a:xfrm>
            <a:off x="5247195" y="2528782"/>
            <a:ext cx="664789" cy="281433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CKIP</a:t>
            </a:r>
            <a:endParaRPr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D3E31F-F270-42ED-BD28-8A68EEFA7DE6}"/>
              </a:ext>
            </a:extLst>
          </p:cNvPr>
          <p:cNvSpPr/>
          <p:nvPr/>
        </p:nvSpPr>
        <p:spPr>
          <a:xfrm>
            <a:off x="9062558" y="4127153"/>
            <a:ext cx="839331" cy="150582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Google Shape;561;p49">
            <a:extLst>
              <a:ext uri="{FF2B5EF4-FFF2-40B4-BE49-F238E27FC236}">
                <a16:creationId xmlns:a16="http://schemas.microsoft.com/office/drawing/2014/main" id="{1DA23F64-455A-4886-B929-EDBFD3E63170}"/>
              </a:ext>
            </a:extLst>
          </p:cNvPr>
          <p:cNvSpPr/>
          <p:nvPr/>
        </p:nvSpPr>
        <p:spPr>
          <a:xfrm>
            <a:off x="9524521" y="4253940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561;p49">
            <a:extLst>
              <a:ext uri="{FF2B5EF4-FFF2-40B4-BE49-F238E27FC236}">
                <a16:creationId xmlns:a16="http://schemas.microsoft.com/office/drawing/2014/main" id="{7972FC5C-C6A7-4EF5-9735-B5D08B87672F}"/>
              </a:ext>
            </a:extLst>
          </p:cNvPr>
          <p:cNvSpPr/>
          <p:nvPr/>
        </p:nvSpPr>
        <p:spPr>
          <a:xfrm>
            <a:off x="9539760" y="4712196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561;p49">
            <a:extLst>
              <a:ext uri="{FF2B5EF4-FFF2-40B4-BE49-F238E27FC236}">
                <a16:creationId xmlns:a16="http://schemas.microsoft.com/office/drawing/2014/main" id="{9E21EF5C-BC32-48CB-85B3-8750075C1297}"/>
              </a:ext>
            </a:extLst>
          </p:cNvPr>
          <p:cNvSpPr/>
          <p:nvPr/>
        </p:nvSpPr>
        <p:spPr>
          <a:xfrm>
            <a:off x="9539760" y="5176328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23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/>
          <p:nvPr/>
        </p:nvSpPr>
        <p:spPr>
          <a:xfrm>
            <a:off x="5817096" y="1521514"/>
            <a:ext cx="3941931" cy="29246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23" y="1521514"/>
            <a:ext cx="5402414" cy="309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491970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資料收集</a:t>
            </a:r>
            <a:endParaRPr dirty="0"/>
          </a:p>
        </p:txBody>
      </p:sp>
      <p:grpSp>
        <p:nvGrpSpPr>
          <p:cNvPr id="572" name="Google Shape;572;p50"/>
          <p:cNvGrpSpPr/>
          <p:nvPr/>
        </p:nvGrpSpPr>
        <p:grpSpPr>
          <a:xfrm>
            <a:off x="6249144" y="2169585"/>
            <a:ext cx="3096435" cy="2017173"/>
            <a:chOff x="24615" y="2990985"/>
            <a:chExt cx="3096435" cy="1883822"/>
          </a:xfrm>
          <a:solidFill>
            <a:schemeClr val="bg1">
              <a:lumMod val="65000"/>
            </a:schemeClr>
          </a:solidFill>
        </p:grpSpPr>
        <p:sp>
          <p:nvSpPr>
            <p:cNvPr id="573" name="Google Shape;573;p50"/>
            <p:cNvSpPr/>
            <p:nvPr/>
          </p:nvSpPr>
          <p:spPr>
            <a:xfrm>
              <a:off x="24615" y="2990985"/>
              <a:ext cx="3096435" cy="188382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177956" y="3160628"/>
              <a:ext cx="2886386" cy="8309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DFDFD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運用工具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GoogleMap API</a:t>
              </a:r>
              <a:endParaRPr sz="24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177956" y="3999703"/>
              <a:ext cx="2802584" cy="8162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DFDFD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評論收集量: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12879筆</a:t>
              </a:r>
              <a:endParaRPr dirty="0"/>
            </a:p>
          </p:txBody>
        </p:sp>
      </p:grpSp>
      <p:sp>
        <p:nvSpPr>
          <p:cNvPr id="576" name="Google Shape;576;p50"/>
          <p:cNvSpPr/>
          <p:nvPr/>
        </p:nvSpPr>
        <p:spPr>
          <a:xfrm>
            <a:off x="1329497" y="5105587"/>
            <a:ext cx="3395824" cy="1036514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僅收集醫學相關之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評論</a:t>
            </a: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提高判斷準確性。 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(分別為 </a:t>
            </a:r>
            <a:r>
              <a:rPr lang="zh-TW" sz="1800" b="1" dirty="0">
                <a:solidFill>
                  <a:srgbClr val="F367C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doctor</a:t>
            </a:r>
            <a:r>
              <a:rPr lang="zh-TW" sz="18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 </a:t>
            </a:r>
            <a:r>
              <a:rPr lang="zh-TW" sz="1800" b="1" dirty="0">
                <a:solidFill>
                  <a:srgbClr val="F367C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hospital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7" name="Google Shape;577;p50"/>
          <p:cNvSpPr/>
          <p:nvPr/>
        </p:nvSpPr>
        <p:spPr>
          <a:xfrm>
            <a:off x="2584742" y="3045282"/>
            <a:ext cx="2860613" cy="347233"/>
          </a:xfrm>
          <a:prstGeom prst="rect">
            <a:avLst/>
          </a:prstGeom>
          <a:solidFill>
            <a:srgbClr val="FF0000">
              <a:alpha val="4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0"/>
          <p:cNvSpPr txBox="1"/>
          <p:nvPr/>
        </p:nvSpPr>
        <p:spPr>
          <a:xfrm>
            <a:off x="6537176" y="1624420"/>
            <a:ext cx="15982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TIPS:</a:t>
            </a:r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6225" y="3898084"/>
            <a:ext cx="2336078" cy="2758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50"/>
          <p:cNvGrpSpPr/>
          <p:nvPr/>
        </p:nvGrpSpPr>
        <p:grpSpPr>
          <a:xfrm>
            <a:off x="387303" y="3758935"/>
            <a:ext cx="4626104" cy="739884"/>
            <a:chOff x="3431386" y="1847918"/>
            <a:chExt cx="4626104" cy="739884"/>
          </a:xfrm>
        </p:grpSpPr>
        <p:sp>
          <p:nvSpPr>
            <p:cNvPr id="581" name="Google Shape;581;p50"/>
            <p:cNvSpPr/>
            <p:nvPr/>
          </p:nvSpPr>
          <p:spPr>
            <a:xfrm>
              <a:off x="3431386" y="1847918"/>
              <a:ext cx="4626104" cy="739884"/>
            </a:xfrm>
            <a:prstGeom prst="rect">
              <a:avLst/>
            </a:prstGeom>
            <a:solidFill>
              <a:srgbClr val="7BB0E1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582" name="Google Shape;582;p50"/>
            <p:cNvGrpSpPr/>
            <p:nvPr/>
          </p:nvGrpSpPr>
          <p:grpSpPr>
            <a:xfrm>
              <a:off x="3509782" y="1908900"/>
              <a:ext cx="4469086" cy="613658"/>
              <a:chOff x="5236442" y="1735222"/>
              <a:chExt cx="4469086" cy="613658"/>
            </a:xfrm>
          </p:grpSpPr>
          <p:pic>
            <p:nvPicPr>
              <p:cNvPr id="583" name="Google Shape;583;p50"/>
              <p:cNvPicPr preferRelativeResize="0"/>
              <p:nvPr/>
            </p:nvPicPr>
            <p:blipFill rotWithShape="1">
              <a:blip r:embed="rId5">
                <a:alphaModFix/>
              </a:blip>
              <a:srcRect r="46207"/>
              <a:stretch/>
            </p:blipFill>
            <p:spPr>
              <a:xfrm>
                <a:off x="5236442" y="1735222"/>
                <a:ext cx="4126304" cy="613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" name="Google Shape;584;p50"/>
              <p:cNvPicPr preferRelativeResize="0"/>
              <p:nvPr/>
            </p:nvPicPr>
            <p:blipFill rotWithShape="1">
              <a:blip r:embed="rId5">
                <a:alphaModFix/>
              </a:blip>
              <a:srcRect l="95439"/>
              <a:stretch/>
            </p:blipFill>
            <p:spPr>
              <a:xfrm>
                <a:off x="9355646" y="1735222"/>
                <a:ext cx="349882" cy="613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5" name="Google Shape;585;p50"/>
          <p:cNvSpPr/>
          <p:nvPr/>
        </p:nvSpPr>
        <p:spPr>
          <a:xfrm rot="8037286">
            <a:off x="3822617" y="3434903"/>
            <a:ext cx="384862" cy="21900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EE72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0"/>
          <p:cNvSpPr/>
          <p:nvPr/>
        </p:nvSpPr>
        <p:spPr>
          <a:xfrm rot="1470682">
            <a:off x="5364477" y="4735245"/>
            <a:ext cx="1525924" cy="1001407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EE72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35F69E27-037A-4C4C-9166-7197D92A26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>
            <a:spLocks noGrp="1"/>
          </p:cNvSpPr>
          <p:nvPr>
            <p:ph type="title"/>
          </p:nvPr>
        </p:nvSpPr>
        <p:spPr>
          <a:xfrm>
            <a:off x="491971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dirty="0">
                <a:solidFill>
                  <a:srgbClr val="E5AA00"/>
                </a:solidFill>
              </a:rPr>
              <a:t>資料前處理</a:t>
            </a:r>
            <a:r>
              <a:rPr lang="en-US" altLang="zh-TW" dirty="0">
                <a:solidFill>
                  <a:srgbClr val="E5AA00"/>
                </a:solidFill>
              </a:rPr>
              <a:t>-</a:t>
            </a:r>
            <a:r>
              <a:rPr lang="zh-TW" dirty="0">
                <a:solidFill>
                  <a:srgbClr val="E5AA00"/>
                </a:solidFill>
              </a:rPr>
              <a:t>斷詞</a:t>
            </a:r>
            <a:endParaRPr b="1" dirty="0">
              <a:solidFill>
                <a:srgbClr val="E5AA00"/>
              </a:solidFill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2072680" y="2348880"/>
            <a:ext cx="32403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</a:t>
            </a:r>
            <a:endParaRPr sz="2400" b="1" u="sng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145146" y="1604979"/>
            <a:ext cx="5311910" cy="44345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分析資料：50筆評論，各評論字數約10~30字之間</a:t>
            </a:r>
            <a:endParaRPr sz="18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2432720" y="2780928"/>
            <a:ext cx="2520000" cy="3512944"/>
          </a:xfrm>
          <a:prstGeom prst="roundRect">
            <a:avLst>
              <a:gd name="adj" fmla="val 8586"/>
            </a:avLst>
          </a:prstGeom>
          <a:solidFill>
            <a:srgbClr val="F5A9C1">
              <a:alpha val="71764"/>
            </a:srgbClr>
          </a:solidFill>
          <a:ln w="12700" cap="flat" cmpd="sng">
            <a:solidFill>
              <a:srgbClr val="BAB0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2"/>
          <p:cNvSpPr/>
          <p:nvPr/>
        </p:nvSpPr>
        <p:spPr>
          <a:xfrm>
            <a:off x="2432720" y="3009684"/>
            <a:ext cx="2304256" cy="832452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  執行時間  ]：</a:t>
            </a:r>
            <a:r>
              <a:rPr lang="zh-TW" sz="1800" b="1">
                <a:solidFill>
                  <a:srgbClr val="E5AA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0.86s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[總發現字詞]：</a:t>
            </a: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8328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[未重複字詞]：</a:t>
            </a:r>
            <a:r>
              <a:rPr lang="zh-TW" sz="16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860</a:t>
            </a:r>
            <a:endParaRPr/>
          </a:p>
        </p:txBody>
      </p:sp>
      <p:graphicFrame>
        <p:nvGraphicFramePr>
          <p:cNvPr id="636" name="Google Shape;636;p52"/>
          <p:cNvGraphicFramePr/>
          <p:nvPr/>
        </p:nvGraphicFramePr>
        <p:xfrm>
          <a:off x="2792760" y="3932863"/>
          <a:ext cx="1800200" cy="2263185"/>
        </p:xfrm>
        <a:graphic>
          <a:graphicData uri="http://schemas.openxmlformats.org/drawingml/2006/table">
            <a:tbl>
              <a:tblPr>
                <a:noFill/>
                <a:tableStyleId>{76B8F7FC-608A-4F3C-8B73-AAE06B00E6DD}</a:tableStyleId>
              </a:tblPr>
              <a:tblGrid>
                <a:gridCol w="10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發現單詞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頻率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點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4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麼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高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馬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養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題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顆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3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預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640" name="Google Shape;640;p52"/>
          <p:cNvGrpSpPr/>
          <p:nvPr/>
        </p:nvGrpSpPr>
        <p:grpSpPr>
          <a:xfrm rot="-1298054" flipH="1">
            <a:off x="-408039" y="3854825"/>
            <a:ext cx="4008527" cy="3597189"/>
            <a:chOff x="6756293" y="611630"/>
            <a:chExt cx="2880808" cy="2880808"/>
          </a:xfrm>
        </p:grpSpPr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22933">
              <a:off x="6933164" y="788502"/>
              <a:ext cx="2527065" cy="252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52"/>
            <p:cNvSpPr/>
            <p:nvPr/>
          </p:nvSpPr>
          <p:spPr>
            <a:xfrm>
              <a:off x="7198518" y="1706527"/>
              <a:ext cx="1999296" cy="693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3" name="Google Shape;643;p52"/>
          <p:cNvSpPr txBox="1"/>
          <p:nvPr/>
        </p:nvSpPr>
        <p:spPr>
          <a:xfrm rot="20280721">
            <a:off x="104584" y="5336025"/>
            <a:ext cx="2929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速度: </a:t>
            </a:r>
            <a:r>
              <a:rPr lang="zh-TW" sz="2400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 &gt; CKIP</a:t>
            </a:r>
            <a:endParaRPr sz="24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D1A9DCF-7AF9-46D1-A2E8-E84683366DDD}"/>
              </a:ext>
            </a:extLst>
          </p:cNvPr>
          <p:cNvGrpSpPr/>
          <p:nvPr/>
        </p:nvGrpSpPr>
        <p:grpSpPr>
          <a:xfrm>
            <a:off x="5313040" y="2805112"/>
            <a:ext cx="2520280" cy="3512944"/>
            <a:chOff x="5313040" y="2805112"/>
            <a:chExt cx="2520280" cy="3512944"/>
          </a:xfrm>
        </p:grpSpPr>
        <p:sp>
          <p:nvSpPr>
            <p:cNvPr id="628" name="Google Shape;628;p52"/>
            <p:cNvSpPr/>
            <p:nvPr/>
          </p:nvSpPr>
          <p:spPr>
            <a:xfrm>
              <a:off x="5313040" y="2805112"/>
              <a:ext cx="2520000" cy="3512944"/>
            </a:xfrm>
            <a:prstGeom prst="roundRect">
              <a:avLst>
                <a:gd name="adj" fmla="val 8586"/>
              </a:avLst>
            </a:prstGeom>
            <a:solidFill>
              <a:srgbClr val="1EF6DF"/>
            </a:solidFill>
            <a:ln w="12700" cap="flat" cmpd="sng">
              <a:solidFill>
                <a:srgbClr val="BAB09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631" name="Google Shape;631;p52"/>
            <p:cNvGraphicFramePr/>
            <p:nvPr>
              <p:extLst>
                <p:ext uri="{D42A27DB-BD31-4B8C-83A1-F6EECF244321}">
                  <p14:modId xmlns:p14="http://schemas.microsoft.com/office/powerpoint/2010/main" val="1318412455"/>
                </p:ext>
              </p:extLst>
            </p:nvPr>
          </p:nvGraphicFramePr>
          <p:xfrm>
            <a:off x="5673080" y="3944955"/>
            <a:ext cx="1800200" cy="2263185"/>
          </p:xfrm>
          <a:graphic>
            <a:graphicData uri="http://schemas.openxmlformats.org/drawingml/2006/table">
              <a:tbl>
                <a:tblPr>
                  <a:gradFill>
                    <a:gsLst>
                      <a:gs pos="0">
                        <a:srgbClr val="A6DAE0"/>
                      </a:gs>
                      <a:gs pos="50000">
                        <a:srgbClr val="97D3DA"/>
                      </a:gs>
                      <a:gs pos="100000">
                        <a:srgbClr val="85CFD8"/>
                      </a:gs>
                    </a:gsLst>
                    <a:lin ang="5400000" scaled="0"/>
                  </a:gradFill>
                  <a:tableStyleId>{76B8F7FC-608A-4F3C-8B73-AAE06B00E6DD}</a:tableStyleId>
                </a:tblPr>
                <a:tblGrid>
                  <a:gridCol w="10751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50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發現單詞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頻率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點痣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高燒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高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馬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顆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預算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非常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青春痘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633" name="Google Shape;633;p52"/>
            <p:cNvSpPr/>
            <p:nvPr/>
          </p:nvSpPr>
          <p:spPr>
            <a:xfrm>
              <a:off x="5313040" y="3021776"/>
              <a:ext cx="2520280" cy="832452"/>
            </a:xfrm>
            <a:prstGeom prst="rect">
              <a:avLst/>
            </a:prstGeom>
            <a:solidFill>
              <a:srgbClr val="2D8F9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  執行時間  ]：</a:t>
              </a:r>
              <a:r>
                <a:rPr lang="zh-TW" sz="16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25s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[總發現字詞]：</a:t>
              </a:r>
              <a:r>
                <a:rPr lang="zh-TW" sz="16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3492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[未重複字詞]：</a:t>
              </a:r>
              <a:r>
                <a:rPr lang="zh-TW" sz="1800" b="1" dirty="0">
                  <a:solidFill>
                    <a:srgbClr val="FFD4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1081</a:t>
              </a:r>
              <a:endParaRPr dirty="0"/>
            </a:p>
          </p:txBody>
        </p:sp>
      </p:grpSp>
      <p:sp>
        <p:nvSpPr>
          <p:cNvPr id="630" name="Google Shape;630;p52"/>
          <p:cNvSpPr txBox="1"/>
          <p:nvPr/>
        </p:nvSpPr>
        <p:spPr>
          <a:xfrm>
            <a:off x="4953000" y="2348880"/>
            <a:ext cx="32403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CKIP</a:t>
            </a:r>
            <a:endParaRPr sz="2400" b="1" u="sng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37" name="Google Shape;637;p52"/>
          <p:cNvGrpSpPr/>
          <p:nvPr/>
        </p:nvGrpSpPr>
        <p:grpSpPr>
          <a:xfrm rot="21091768">
            <a:off x="6579854" y="279595"/>
            <a:ext cx="3474244" cy="3194479"/>
            <a:chOff x="6822276" y="1160795"/>
            <a:chExt cx="2784477" cy="2778216"/>
          </a:xfrm>
        </p:grpSpPr>
        <p:pic>
          <p:nvPicPr>
            <p:cNvPr id="638" name="Google Shape;638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22933">
              <a:off x="6822276" y="1160795"/>
              <a:ext cx="2784477" cy="2778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52"/>
            <p:cNvSpPr/>
            <p:nvPr/>
          </p:nvSpPr>
          <p:spPr>
            <a:xfrm rot="21575547">
              <a:off x="7010470" y="2100125"/>
              <a:ext cx="2498075" cy="693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chemeClr val="accent1">
                      <a:lumMod val="50000"/>
                    </a:schemeClr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精確度: </a:t>
              </a:r>
              <a:r>
                <a:rPr lang="zh-TW" sz="2400" b="1" dirty="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CKIP&gt; jieba</a:t>
              </a:r>
              <a:endParaRPr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478158A0-41D0-4196-B224-03F77D9B92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B283B11-4A96-4B33-B9E9-497DA9AB4D75}"/>
              </a:ext>
            </a:extLst>
          </p:cNvPr>
          <p:cNvGrpSpPr/>
          <p:nvPr/>
        </p:nvGrpSpPr>
        <p:grpSpPr>
          <a:xfrm>
            <a:off x="687353" y="3596206"/>
            <a:ext cx="3033760" cy="2982008"/>
            <a:chOff x="632520" y="3356992"/>
            <a:chExt cx="3033760" cy="2982008"/>
          </a:xfrm>
        </p:grpSpPr>
        <p:sp>
          <p:nvSpPr>
            <p:cNvPr id="540" name="Google Shape;540;p49"/>
            <p:cNvSpPr/>
            <p:nvPr/>
          </p:nvSpPr>
          <p:spPr>
            <a:xfrm>
              <a:off x="632520" y="3356992"/>
              <a:ext cx="3033760" cy="2982008"/>
            </a:xfrm>
            <a:prstGeom prst="rect">
              <a:avLst/>
            </a:prstGeom>
            <a:solidFill>
              <a:srgbClr val="7BB0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49"/>
            <p:cNvPicPr preferRelativeResize="0"/>
            <p:nvPr/>
          </p:nvPicPr>
          <p:blipFill rotWithShape="1">
            <a:blip r:embed="rId3">
              <a:alphaModFix/>
            </a:blip>
            <a:srcRect l="42280" t="-529" r="8824" b="29727"/>
            <a:stretch/>
          </p:blipFill>
          <p:spPr>
            <a:xfrm>
              <a:off x="763906" y="3895669"/>
              <a:ext cx="2735398" cy="222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968887" y="3460259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0070C0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輸出</a:t>
              </a: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評分</a:t>
              </a: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結果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4" name="Google Shape;544;p49"/>
          <p:cNvSpPr/>
          <p:nvPr/>
        </p:nvSpPr>
        <p:spPr>
          <a:xfrm>
            <a:off x="781125" y="1601121"/>
            <a:ext cx="2808312" cy="75367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/>
          <p:nvPr/>
        </p:nvSpPr>
        <p:spPr>
          <a:xfrm>
            <a:off x="991907" y="1746230"/>
            <a:ext cx="2381858" cy="381639"/>
          </a:xfrm>
          <a:prstGeom prst="roundRect">
            <a:avLst>
              <a:gd name="adj" fmla="val 16667"/>
            </a:avLst>
          </a:prstGeom>
          <a:solidFill>
            <a:srgbClr val="EE7298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匯入斷詞結果</a:t>
            </a:r>
            <a:endParaRPr b="1" dirty="0"/>
          </a:p>
        </p:txBody>
      </p: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474553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b="1" dirty="0">
                <a:solidFill>
                  <a:srgbClr val="E5AA00"/>
                </a:solidFill>
              </a:rPr>
              <a:t>語意</a:t>
            </a:r>
            <a:r>
              <a:rPr lang="zh-TW" b="1" dirty="0">
                <a:solidFill>
                  <a:srgbClr val="E5AA00"/>
                </a:solidFill>
              </a:rPr>
              <a:t>分析</a:t>
            </a:r>
            <a:endParaRPr dirty="0"/>
          </a:p>
        </p:txBody>
      </p:sp>
      <p:grpSp>
        <p:nvGrpSpPr>
          <p:cNvPr id="547" name="Google Shape;547;p49"/>
          <p:cNvGrpSpPr/>
          <p:nvPr/>
        </p:nvGrpSpPr>
        <p:grpSpPr>
          <a:xfrm>
            <a:off x="4179961" y="1755962"/>
            <a:ext cx="5292588" cy="4579391"/>
            <a:chOff x="3944888" y="1729929"/>
            <a:chExt cx="5292588" cy="4579391"/>
          </a:xfrm>
        </p:grpSpPr>
        <p:grpSp>
          <p:nvGrpSpPr>
            <p:cNvPr id="548" name="Google Shape;548;p49"/>
            <p:cNvGrpSpPr/>
            <p:nvPr/>
          </p:nvGrpSpPr>
          <p:grpSpPr>
            <a:xfrm>
              <a:off x="3944888" y="1729929"/>
              <a:ext cx="5292588" cy="4579391"/>
              <a:chOff x="3944888" y="1733894"/>
              <a:chExt cx="5292588" cy="3855346"/>
            </a:xfrm>
          </p:grpSpPr>
          <p:sp>
            <p:nvSpPr>
              <p:cNvPr id="549" name="Google Shape;549;p49"/>
              <p:cNvSpPr/>
              <p:nvPr/>
            </p:nvSpPr>
            <p:spPr>
              <a:xfrm>
                <a:off x="3944888" y="1733894"/>
                <a:ext cx="5292588" cy="3855346"/>
              </a:xfrm>
              <a:prstGeom prst="rect">
                <a:avLst/>
              </a:prstGeom>
              <a:solidFill>
                <a:srgbClr val="D7F3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9"/>
              <p:cNvSpPr/>
              <p:nvPr/>
            </p:nvSpPr>
            <p:spPr>
              <a:xfrm>
                <a:off x="5400253" y="1830623"/>
                <a:ext cx="2381858" cy="281433"/>
              </a:xfrm>
              <a:prstGeom prst="roundRect">
                <a:avLst>
                  <a:gd name="adj" fmla="val 16667"/>
                </a:avLst>
              </a:prstGeom>
              <a:solidFill>
                <a:srgbClr val="6C900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 dirty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建立RNN模型</a:t>
                </a:r>
                <a:endParaRPr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51" name="Google Shape;551;p49"/>
            <p:cNvSpPr/>
            <p:nvPr/>
          </p:nvSpPr>
          <p:spPr>
            <a:xfrm>
              <a:off x="4160560" y="2315079"/>
              <a:ext cx="4896896" cy="3850225"/>
            </a:xfrm>
            <a:prstGeom prst="rect">
              <a:avLst/>
            </a:prstGeom>
            <a:solidFill>
              <a:srgbClr val="1E5F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9"/>
            <p:cNvSpPr txBox="1"/>
            <p:nvPr/>
          </p:nvSpPr>
          <p:spPr>
            <a:xfrm>
              <a:off x="4537768" y="2483604"/>
              <a:ext cx="4106827" cy="369332"/>
            </a:xfrm>
            <a:prstGeom prst="rect">
              <a:avLst/>
            </a:prstGeom>
            <a:noFill/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Keras Sequential Model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3" name="Google Shape;553;p49"/>
            <p:cNvSpPr txBox="1"/>
            <p:nvPr/>
          </p:nvSpPr>
          <p:spPr>
            <a:xfrm>
              <a:off x="4664967" y="3021460"/>
              <a:ext cx="3911873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Embedding Layer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4" name="Google Shape;554;p49"/>
            <p:cNvSpPr txBox="1"/>
            <p:nvPr/>
          </p:nvSpPr>
          <p:spPr>
            <a:xfrm>
              <a:off x="4664968" y="3563724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LSTM Layer (32)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5" name="Google Shape;555;p49"/>
            <p:cNvSpPr txBox="1"/>
            <p:nvPr/>
          </p:nvSpPr>
          <p:spPr>
            <a:xfrm>
              <a:off x="4664968" y="4067780"/>
              <a:ext cx="3911872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Dropout(0.5)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6" name="Google Shape;556;p49"/>
            <p:cNvSpPr txBox="1"/>
            <p:nvPr/>
          </p:nvSpPr>
          <p:spPr>
            <a:xfrm>
              <a:off x="4664968" y="4571836"/>
              <a:ext cx="3911872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BN Layer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7" name="Google Shape;557;p49"/>
            <p:cNvSpPr txBox="1"/>
            <p:nvPr/>
          </p:nvSpPr>
          <p:spPr>
            <a:xfrm>
              <a:off x="4664968" y="5075892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Softmax Layer (6)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8" name="Google Shape;558;p49"/>
            <p:cNvSpPr txBox="1"/>
            <p:nvPr/>
          </p:nvSpPr>
          <p:spPr>
            <a:xfrm>
              <a:off x="4664968" y="5579948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Sigmoid Layer (6)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560" name="Google Shape;560;p49"/>
          <p:cNvSpPr/>
          <p:nvPr/>
        </p:nvSpPr>
        <p:spPr>
          <a:xfrm rot="9586424">
            <a:off x="3717095" y="5522193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12;p47">
            <a:extLst>
              <a:ext uri="{FF2B5EF4-FFF2-40B4-BE49-F238E27FC236}">
                <a16:creationId xmlns:a16="http://schemas.microsoft.com/office/drawing/2014/main" id="{AE3767A9-6D46-43F1-8DAF-771EC0CB67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dirty="0"/>
          </a:p>
        </p:txBody>
      </p:sp>
      <p:sp>
        <p:nvSpPr>
          <p:cNvPr id="40" name="Google Shape;544;p49">
            <a:extLst>
              <a:ext uri="{FF2B5EF4-FFF2-40B4-BE49-F238E27FC236}">
                <a16:creationId xmlns:a16="http://schemas.microsoft.com/office/drawing/2014/main" id="{4A5C7280-F838-4EAC-91EF-E8B0A3778162}"/>
              </a:ext>
            </a:extLst>
          </p:cNvPr>
          <p:cNvSpPr/>
          <p:nvPr/>
        </p:nvSpPr>
        <p:spPr>
          <a:xfrm>
            <a:off x="789876" y="2613190"/>
            <a:ext cx="2808312" cy="75367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546;p49">
            <a:extLst>
              <a:ext uri="{FF2B5EF4-FFF2-40B4-BE49-F238E27FC236}">
                <a16:creationId xmlns:a16="http://schemas.microsoft.com/office/drawing/2014/main" id="{E9E14DAD-41EE-45CC-9B66-E3FDC399EC6D}"/>
              </a:ext>
            </a:extLst>
          </p:cNvPr>
          <p:cNvSpPr/>
          <p:nvPr/>
        </p:nvSpPr>
        <p:spPr>
          <a:xfrm>
            <a:off x="1000658" y="2758299"/>
            <a:ext cx="2381858" cy="381639"/>
          </a:xfrm>
          <a:prstGeom prst="roundRect">
            <a:avLst>
              <a:gd name="adj" fmla="val 16667"/>
            </a:avLst>
          </a:prstGeom>
          <a:solidFill>
            <a:srgbClr val="EE7298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建立字元對照字典</a:t>
            </a:r>
            <a:endParaRPr b="1" dirty="0"/>
          </a:p>
        </p:txBody>
      </p:sp>
      <p:sp>
        <p:nvSpPr>
          <p:cNvPr id="559" name="Google Shape;559;p49"/>
          <p:cNvSpPr/>
          <p:nvPr/>
        </p:nvSpPr>
        <p:spPr>
          <a:xfrm rot="5400000">
            <a:off x="1915667" y="2278910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559;p49">
            <a:extLst>
              <a:ext uri="{FF2B5EF4-FFF2-40B4-BE49-F238E27FC236}">
                <a16:creationId xmlns:a16="http://schemas.microsoft.com/office/drawing/2014/main" id="{4890072A-AA05-4C0F-A3DC-55C72E302352}"/>
              </a:ext>
            </a:extLst>
          </p:cNvPr>
          <p:cNvSpPr/>
          <p:nvPr/>
        </p:nvSpPr>
        <p:spPr>
          <a:xfrm rot="934548">
            <a:off x="3549502" y="2771672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685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/>
          <p:nvPr/>
        </p:nvSpPr>
        <p:spPr>
          <a:xfrm>
            <a:off x="3359764" y="1337056"/>
            <a:ext cx="3284104" cy="4891631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509388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模型選擇</a:t>
            </a:r>
            <a:endParaRPr b="1" dirty="0">
              <a:solidFill>
                <a:srgbClr val="E5AA00"/>
              </a:solidFill>
            </a:endParaRPr>
          </a:p>
        </p:txBody>
      </p:sp>
      <p:pic>
        <p:nvPicPr>
          <p:cNvPr id="593" name="Google Shape;59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320" y="1556792"/>
            <a:ext cx="2880000" cy="2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320" y="3819766"/>
            <a:ext cx="2880000" cy="2157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51"/>
          <p:cNvGrpSpPr/>
          <p:nvPr/>
        </p:nvGrpSpPr>
        <p:grpSpPr>
          <a:xfrm>
            <a:off x="2072680" y="2258570"/>
            <a:ext cx="1089639" cy="1070751"/>
            <a:chOff x="2072680" y="2258570"/>
            <a:chExt cx="1089639" cy="1070751"/>
          </a:xfrm>
        </p:grpSpPr>
        <p:sp>
          <p:nvSpPr>
            <p:cNvPr id="596" name="Google Shape;596;p51"/>
            <p:cNvSpPr txBox="1"/>
            <p:nvPr/>
          </p:nvSpPr>
          <p:spPr>
            <a:xfrm>
              <a:off x="2144692" y="2523807"/>
              <a:ext cx="971996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LSTM (128)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 txBox="1"/>
            <p:nvPr/>
          </p:nvSpPr>
          <p:spPr>
            <a:xfrm>
              <a:off x="2072680" y="3052322"/>
              <a:ext cx="1089639" cy="276999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Dropout (0.2)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 txBox="1"/>
            <p:nvPr/>
          </p:nvSpPr>
          <p:spPr>
            <a:xfrm>
              <a:off x="2144688" y="2780952"/>
              <a:ext cx="972000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Relu (64)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 txBox="1"/>
            <p:nvPr/>
          </p:nvSpPr>
          <p:spPr>
            <a:xfrm>
              <a:off x="2143472" y="2258570"/>
              <a:ext cx="971997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 epoch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0" name="Google Shape;600;p51"/>
          <p:cNvCxnSpPr/>
          <p:nvPr/>
        </p:nvCxnSpPr>
        <p:spPr>
          <a:xfrm rot="10800000">
            <a:off x="1116744" y="1844824"/>
            <a:ext cx="0" cy="3885843"/>
          </a:xfrm>
          <a:prstGeom prst="straightConnector1">
            <a:avLst/>
          </a:prstGeom>
          <a:noFill/>
          <a:ln w="19050" cap="flat" cmpd="sng">
            <a:solidFill>
              <a:srgbClr val="F5A9C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601" name="Google Shape;601;p51"/>
          <p:cNvGrpSpPr/>
          <p:nvPr/>
        </p:nvGrpSpPr>
        <p:grpSpPr>
          <a:xfrm>
            <a:off x="6829989" y="1554642"/>
            <a:ext cx="2902512" cy="4429855"/>
            <a:chOff x="3490648" y="1547668"/>
            <a:chExt cx="2902512" cy="4429855"/>
          </a:xfrm>
        </p:grpSpPr>
        <p:pic>
          <p:nvPicPr>
            <p:cNvPr id="602" name="Google Shape;602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0648" y="3823157"/>
              <a:ext cx="2880000" cy="2154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13160" y="1547668"/>
              <a:ext cx="2880000" cy="21566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51"/>
            <p:cNvCxnSpPr/>
            <p:nvPr/>
          </p:nvCxnSpPr>
          <p:spPr>
            <a:xfrm rot="10800000">
              <a:off x="4930648" y="1770227"/>
              <a:ext cx="0" cy="3960440"/>
            </a:xfrm>
            <a:prstGeom prst="straightConnector1">
              <a:avLst/>
            </a:prstGeom>
            <a:noFill/>
            <a:ln w="19050" cap="flat" cmpd="sng">
              <a:solidFill>
                <a:srgbClr val="F5A9C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05" name="Google Shape;605;p51"/>
          <p:cNvGrpSpPr/>
          <p:nvPr/>
        </p:nvGrpSpPr>
        <p:grpSpPr>
          <a:xfrm>
            <a:off x="3553463" y="1561532"/>
            <a:ext cx="2891535" cy="4531764"/>
            <a:chOff x="6743680" y="1592803"/>
            <a:chExt cx="2891535" cy="4531764"/>
          </a:xfrm>
        </p:grpSpPr>
        <p:pic>
          <p:nvPicPr>
            <p:cNvPr id="606" name="Google Shape;606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55215" y="3961187"/>
              <a:ext cx="2880000" cy="2163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43680" y="1592803"/>
              <a:ext cx="2880000" cy="215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51"/>
          <p:cNvSpPr/>
          <p:nvPr/>
        </p:nvSpPr>
        <p:spPr>
          <a:xfrm>
            <a:off x="5169024" y="4566646"/>
            <a:ext cx="1468445" cy="590546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 :  0.06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  :  0.12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5175423" y="2602015"/>
            <a:ext cx="1468445" cy="590546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 :  0.93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  :  0.88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4468107" y="3941508"/>
            <a:ext cx="1152128" cy="357226"/>
          </a:xfrm>
          <a:prstGeom prst="rect">
            <a:avLst/>
          </a:prstGeom>
          <a:solidFill>
            <a:srgbClr val="7BB0E1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Loss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1" name="Google Shape;611;p51"/>
          <p:cNvSpPr txBox="1"/>
          <p:nvPr/>
        </p:nvSpPr>
        <p:spPr>
          <a:xfrm>
            <a:off x="8731862" y="2759252"/>
            <a:ext cx="971996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 (512)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8625408" y="4664169"/>
            <a:ext cx="1089639" cy="276999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Dropout (0.5)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8731858" y="4392799"/>
            <a:ext cx="972000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Relu (128)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8730642" y="2494015"/>
            <a:ext cx="971997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 epoch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8625408" y="3007985"/>
            <a:ext cx="1089639" cy="276999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Dropout (0.5)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5330805" y="5140241"/>
            <a:ext cx="824763" cy="837282"/>
          </a:xfrm>
          <a:prstGeom prst="ellipse">
            <a:avLst/>
          </a:prstGeom>
          <a:solidFill>
            <a:srgbClr val="FFE69E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2241763" y="6270969"/>
            <a:ext cx="5398398" cy="421770"/>
          </a:xfrm>
          <a:prstGeom prst="rect">
            <a:avLst/>
          </a:prstGeom>
          <a:solidFill>
            <a:srgbClr val="FFE69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Accuracy、Loss皆漸趨穩定，</a:t>
            </a: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較無過度擬和現象</a:t>
            </a:r>
            <a:endParaRPr dirty="0"/>
          </a:p>
        </p:txBody>
      </p:sp>
      <p:sp>
        <p:nvSpPr>
          <p:cNvPr id="618" name="Google Shape;618;p51"/>
          <p:cNvSpPr/>
          <p:nvPr/>
        </p:nvSpPr>
        <p:spPr>
          <a:xfrm rot="7892462">
            <a:off x="5921407" y="6036473"/>
            <a:ext cx="458348" cy="31580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7BB0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5426645" y="1541229"/>
            <a:ext cx="824763" cy="837282"/>
          </a:xfrm>
          <a:prstGeom prst="ellipse">
            <a:avLst/>
          </a:prstGeom>
          <a:solidFill>
            <a:srgbClr val="FFE69E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4468107" y="1507713"/>
            <a:ext cx="1152128" cy="357226"/>
          </a:xfrm>
          <a:prstGeom prst="rect">
            <a:avLst/>
          </a:prstGeom>
          <a:solidFill>
            <a:srgbClr val="7BB0E1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1618268" y="4429349"/>
            <a:ext cx="1397116" cy="1301318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1"/>
          <p:cNvSpPr/>
          <p:nvPr/>
        </p:nvSpPr>
        <p:spPr>
          <a:xfrm>
            <a:off x="8625408" y="4907314"/>
            <a:ext cx="824763" cy="837282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512;p47">
            <a:extLst>
              <a:ext uri="{FF2B5EF4-FFF2-40B4-BE49-F238E27FC236}">
                <a16:creationId xmlns:a16="http://schemas.microsoft.com/office/drawing/2014/main" id="{D8DBF265-48AF-4687-B46B-0BAA8483EF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813545-3715-4AA2-99EE-D49B9A912238}"/>
              </a:ext>
            </a:extLst>
          </p:cNvPr>
          <p:cNvSpPr/>
          <p:nvPr/>
        </p:nvSpPr>
        <p:spPr>
          <a:xfrm>
            <a:off x="731520" y="4073660"/>
            <a:ext cx="7461840" cy="24509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93" name="標題 3">
            <a:extLst>
              <a:ext uri="{FF2B5EF4-FFF2-40B4-BE49-F238E27FC236}">
                <a16:creationId xmlns:a16="http://schemas.microsoft.com/office/drawing/2014/main" id="{B5823DAE-63D5-4080-A9AF-C77F1B13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62" y="333375"/>
            <a:ext cx="8915400" cy="1252538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模型測試</a:t>
            </a:r>
          </a:p>
        </p:txBody>
      </p:sp>
      <p:grpSp>
        <p:nvGrpSpPr>
          <p:cNvPr id="2" name="群組 6">
            <a:extLst>
              <a:ext uri="{FF2B5EF4-FFF2-40B4-BE49-F238E27FC236}">
                <a16:creationId xmlns:a16="http://schemas.microsoft.com/office/drawing/2014/main" id="{0D5055E1-5D6B-4402-AC92-815E7D971110}"/>
              </a:ext>
            </a:extLst>
          </p:cNvPr>
          <p:cNvGrpSpPr/>
          <p:nvPr/>
        </p:nvGrpSpPr>
        <p:grpSpPr>
          <a:xfrm>
            <a:off x="1016838" y="1684555"/>
            <a:ext cx="6887536" cy="847843"/>
            <a:chOff x="344488" y="1861077"/>
            <a:chExt cx="6887536" cy="8478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0BFE94D-9281-4312-A121-B886F0F1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488" y="1861077"/>
              <a:ext cx="6887536" cy="847843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F3285E-A9F4-4612-BA3E-19BA8CE95B67}"/>
                </a:ext>
              </a:extLst>
            </p:cNvPr>
            <p:cNvSpPr/>
            <p:nvPr/>
          </p:nvSpPr>
          <p:spPr>
            <a:xfrm>
              <a:off x="1097355" y="2091468"/>
              <a:ext cx="648072" cy="144016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65139A40-CA21-4B90-BF3F-DB76B3B4D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2354096"/>
            <a:ext cx="1456071" cy="1719564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9328C02A-93CA-478D-9DF3-B084B09810CD}"/>
              </a:ext>
            </a:extLst>
          </p:cNvPr>
          <p:cNvSpPr txBox="1"/>
          <p:nvPr/>
        </p:nvSpPr>
        <p:spPr>
          <a:xfrm>
            <a:off x="82290" y="384282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微軟正黑體" pitchFamily="34" charset="-120"/>
                <a:ea typeface="微軟正黑體" pitchFamily="34" charset="-120"/>
              </a:rPr>
              <a:t>Test 2</a:t>
            </a:r>
            <a:endParaRPr lang="zh-TW" altLang="en-US" sz="2400" b="1" u="sng" dirty="0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456CDA32-A676-42FD-B68D-6503100D5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61" y="4975427"/>
            <a:ext cx="1456071" cy="1719564"/>
          </a:xfrm>
          <a:prstGeom prst="rect">
            <a:avLst/>
          </a:prstGeom>
        </p:spPr>
      </p:pic>
      <p:grpSp>
        <p:nvGrpSpPr>
          <p:cNvPr id="3" name="群組 16">
            <a:extLst>
              <a:ext uri="{FF2B5EF4-FFF2-40B4-BE49-F238E27FC236}">
                <a16:creationId xmlns:a16="http://schemas.microsoft.com/office/drawing/2014/main" id="{A753D61F-86E7-45B1-ABEE-394A729D9520}"/>
              </a:ext>
            </a:extLst>
          </p:cNvPr>
          <p:cNvGrpSpPr/>
          <p:nvPr/>
        </p:nvGrpSpPr>
        <p:grpSpPr>
          <a:xfrm>
            <a:off x="1712640" y="2780928"/>
            <a:ext cx="6187161" cy="405414"/>
            <a:chOff x="1712640" y="2780928"/>
            <a:chExt cx="6187161" cy="4054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35F34F5-B09E-4C39-B711-D8DAB0950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321" r="66719" b="16639"/>
            <a:stretch/>
          </p:blipFill>
          <p:spPr>
            <a:xfrm>
              <a:off x="1712640" y="2780928"/>
              <a:ext cx="6187161" cy="405414"/>
            </a:xfrm>
            <a:prstGeom prst="rect">
              <a:avLst/>
            </a:prstGeom>
            <a:ln w="38100">
              <a:solidFill>
                <a:srgbClr val="F5A9C1"/>
              </a:solidFill>
            </a:ln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42623F6-6FAE-4EB8-A2D7-CD5B1860A66A}"/>
                </a:ext>
              </a:extLst>
            </p:cNvPr>
            <p:cNvSpPr/>
            <p:nvPr/>
          </p:nvSpPr>
          <p:spPr>
            <a:xfrm>
              <a:off x="3097531" y="2818103"/>
              <a:ext cx="2071494" cy="328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</a:rPr>
                <a:t>******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48E326A-AA0D-41A3-89E6-314169FD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03" y="4442490"/>
            <a:ext cx="4791744" cy="11907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1C162B2-056E-4BD3-AE1E-30575E43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67" y="5949280"/>
            <a:ext cx="6187161" cy="395861"/>
          </a:xfrm>
          <a:prstGeom prst="rect">
            <a:avLst/>
          </a:prstGeom>
          <a:ln w="38100">
            <a:solidFill>
              <a:srgbClr val="1EF6DF"/>
            </a:solidFill>
          </a:ln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8ECCB020-B704-4008-9C16-FA0409B70051}"/>
              </a:ext>
            </a:extLst>
          </p:cNvPr>
          <p:cNvSpPr/>
          <p:nvPr/>
        </p:nvSpPr>
        <p:spPr>
          <a:xfrm>
            <a:off x="1557690" y="4559850"/>
            <a:ext cx="624765" cy="165314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512;p47">
            <a:extLst>
              <a:ext uri="{FF2B5EF4-FFF2-40B4-BE49-F238E27FC236}">
                <a16:creationId xmlns:a16="http://schemas.microsoft.com/office/drawing/2014/main" id="{102F972E-511E-44A3-A8A9-AEF2BFA88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2E7F75-FA6A-4237-99D6-F56A9EA26C17}"/>
              </a:ext>
            </a:extLst>
          </p:cNvPr>
          <p:cNvSpPr/>
          <p:nvPr/>
        </p:nvSpPr>
        <p:spPr>
          <a:xfrm>
            <a:off x="3203632" y="5979920"/>
            <a:ext cx="2071494" cy="32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******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81EFB80-B496-4D6E-80A1-99026383EA9D}"/>
              </a:ext>
            </a:extLst>
          </p:cNvPr>
          <p:cNvSpPr/>
          <p:nvPr/>
        </p:nvSpPr>
        <p:spPr>
          <a:xfrm>
            <a:off x="729686" y="1357209"/>
            <a:ext cx="7461840" cy="219393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6035882-F80E-433E-A196-A7EB6045C820}"/>
              </a:ext>
            </a:extLst>
          </p:cNvPr>
          <p:cNvSpPr txBox="1"/>
          <p:nvPr/>
        </p:nvSpPr>
        <p:spPr>
          <a:xfrm>
            <a:off x="116738" y="112474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微軟正黑體" pitchFamily="34" charset="-120"/>
                <a:ea typeface="微軟正黑體" pitchFamily="34" charset="-120"/>
              </a:rPr>
              <a:t>Test 1</a:t>
            </a:r>
            <a:endParaRPr lang="zh-TW" altLang="en-US" sz="2400" b="1" u="sng" dirty="0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083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grpSp>
        <p:nvGrpSpPr>
          <p:cNvPr id="2" name="Google Shape;306;p32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3" name="Google Shape;307;p32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4" name="Google Shape;308;p32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309" name="Google Shape;309;p32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" name="Google Shape;313;p32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altLang="zh-TW" sz="100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</a:t>
                </a:r>
                <a:endParaRPr sz="10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314;p32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6" name="Google Shape;315;p32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316" name="Google Shape;316;p32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32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4300" b="1" dirty="0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短片展示</a:t>
                  </a:r>
                  <a:endParaRPr sz="4300" b="1" dirty="0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18" name="Google Shape;318;p32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2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 dirty="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zh-TW" alt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16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85" y="1398758"/>
            <a:ext cx="3592312" cy="373927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32" name="Google Shape;132;p23"/>
          <p:cNvSpPr txBox="1"/>
          <p:nvPr/>
        </p:nvSpPr>
        <p:spPr>
          <a:xfrm>
            <a:off x="517174" y="5225760"/>
            <a:ext cx="48089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情境二 : 獨居者家中發生意外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動機與目的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4968552" y="1336700"/>
            <a:ext cx="4953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獨居者家中猝死頻傳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發生事故錯失黃金救援時間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長照人力逐漸不足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全天候關懷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140" name="Google Shape;140;p24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41" name="Google Shape;141;p24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42" name="Google Shape;142;p24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43" name="Google Shape;143;p24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24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24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24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7" name="Google Shape;147;p24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49" name="Google Shape;149;p24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50" name="Google Shape;150;p24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24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組員介紹與分工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52" name="Google Shape;152;p24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76536" y="4815600"/>
            <a:ext cx="44291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姓名 </a:t>
            </a:r>
            <a:r>
              <a:rPr lang="en-US" altLang="zh-TW" dirty="0"/>
              <a:t>: </a:t>
            </a:r>
            <a:r>
              <a:rPr lang="zh-TW" altLang="en-US" dirty="0"/>
              <a:t>葉敬群</a:t>
            </a:r>
            <a:endParaRPr dirty="0"/>
          </a:p>
          <a:p>
            <a:r>
              <a:rPr lang="zh-TW" altLang="en-US" dirty="0"/>
              <a:t>分工 </a:t>
            </a:r>
            <a:r>
              <a:rPr lang="en-US" altLang="zh-TW" dirty="0"/>
              <a:t>: </a:t>
            </a:r>
            <a:r>
              <a:rPr lang="zh-TW" altLang="en-US" dirty="0"/>
              <a:t>病症辨識、前後端介接、資料庫</a:t>
            </a:r>
            <a:endParaRPr dirty="0"/>
          </a:p>
          <a:p>
            <a:r>
              <a:rPr lang="zh-TW" altLang="en-US" dirty="0"/>
              <a:t>           </a:t>
            </a:r>
            <a:r>
              <a:rPr lang="en-US" altLang="zh-TW" dirty="0"/>
              <a:t>Text-To-Speech  </a:t>
            </a:r>
            <a:r>
              <a:rPr lang="zh-TW" altLang="en-US" dirty="0"/>
              <a:t>應用、報告製作</a:t>
            </a:r>
            <a:endParaRPr dirty="0"/>
          </a:p>
        </p:txBody>
      </p:sp>
      <p:sp>
        <p:nvSpPr>
          <p:cNvPr id="160" name="Google Shape;160;p25"/>
          <p:cNvSpPr txBox="1"/>
          <p:nvPr/>
        </p:nvSpPr>
        <p:spPr>
          <a:xfrm>
            <a:off x="5491444" y="4815600"/>
            <a:ext cx="43577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姓名 : 蔣成偉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分工 : 語意分析、前後端整合、前端顯示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         資料庫、報告製作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69758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>
                <a:solidFill>
                  <a:srgbClr val="E5AA00"/>
                </a:solidFill>
              </a:rPr>
              <a:t>組員介紹及分工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12" y="1721302"/>
            <a:ext cx="2357454" cy="26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l="17413" t="10101" r="17413" b="33200"/>
          <a:stretch/>
        </p:blipFill>
        <p:spPr>
          <a:xfrm>
            <a:off x="6177136" y="1773982"/>
            <a:ext cx="2358000" cy="273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595282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組員介紹及分工</a:t>
            </a:r>
            <a:endParaRPr dirty="0"/>
          </a:p>
        </p:txBody>
      </p:sp>
      <p:sp>
        <p:nvSpPr>
          <p:cNvPr id="170" name="Google Shape;170;p26"/>
          <p:cNvSpPr txBox="1"/>
          <p:nvPr/>
        </p:nvSpPr>
        <p:spPr>
          <a:xfrm>
            <a:off x="982112" y="4305870"/>
            <a:ext cx="42148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姓名 </a:t>
            </a:r>
            <a:r>
              <a:rPr lang="en-US" altLang="zh-TW" dirty="0"/>
              <a:t>: </a:t>
            </a:r>
            <a:r>
              <a:rPr lang="zh-TW" altLang="en-US" dirty="0"/>
              <a:t>陳泓詠</a:t>
            </a:r>
            <a:endParaRPr dirty="0"/>
          </a:p>
          <a:p>
            <a:r>
              <a:rPr lang="zh-TW" altLang="en-US" dirty="0"/>
              <a:t>分工 </a:t>
            </a:r>
            <a:r>
              <a:rPr lang="en-US" altLang="zh-TW" dirty="0"/>
              <a:t>:  </a:t>
            </a:r>
            <a:r>
              <a:rPr lang="zh-TW" altLang="en-US" dirty="0"/>
              <a:t>姿態辨識、前後端介接、資料庫</a:t>
            </a:r>
            <a:endParaRPr dirty="0"/>
          </a:p>
          <a:p>
            <a:r>
              <a:rPr lang="zh-TW" altLang="en-US" dirty="0"/>
              <a:t>           報告製作</a:t>
            </a: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5625582" y="4305870"/>
            <a:ext cx="30718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姓名 : 王進群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分工 :  畫面偵測、爬蟲、報告製作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172" name="Google Shape;172;p26" descr="C:\Users\user\Downloads\未命名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4158" y="1843583"/>
            <a:ext cx="1988108" cy="238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 descr="C:\Users\user\Desktop\1425.jpg"/>
          <p:cNvPicPr preferRelativeResize="0"/>
          <p:nvPr/>
        </p:nvPicPr>
        <p:blipFill rotWithShape="1">
          <a:blip r:embed="rId4">
            <a:alphaModFix/>
          </a:blip>
          <a:srcRect t="11193" b="6575"/>
          <a:stretch/>
        </p:blipFill>
        <p:spPr>
          <a:xfrm>
            <a:off x="1381670" y="1931718"/>
            <a:ext cx="1944216" cy="220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80" name="Google Shape;180;p27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81" name="Google Shape;181;p27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82" name="Google Shape;182;p27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" name="Google Shape;186;p27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27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88" name="Google Shape;188;p27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89" name="Google Shape;189;p27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7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系統架構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91" name="Google Shape;191;p27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191227_2020簡報範本_dark">
  <a:themeElements>
    <a:clrScheme name="自訂 2">
      <a:dk1>
        <a:srgbClr val="393939"/>
      </a:dk1>
      <a:lt1>
        <a:srgbClr val="FFFFFF"/>
      </a:lt1>
      <a:dk2>
        <a:srgbClr val="AFAFAF"/>
      </a:dk2>
      <a:lt2>
        <a:srgbClr val="E7E7E7"/>
      </a:lt2>
      <a:accent1>
        <a:srgbClr val="FFF2CC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0C115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1397</Words>
  <Application>Microsoft Office PowerPoint</Application>
  <PresentationFormat>A4 紙張 (210x297 公釐)</PresentationFormat>
  <Paragraphs>398</Paragraphs>
  <Slides>48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Arimo</vt:lpstr>
      <vt:lpstr>Arial</vt:lpstr>
      <vt:lpstr>Calibri</vt:lpstr>
      <vt:lpstr>Algerian</vt:lpstr>
      <vt:lpstr>微軟正黑體</vt:lpstr>
      <vt:lpstr>DFKai-SB</vt:lpstr>
      <vt:lpstr>Noto Sans Symbols</vt:lpstr>
      <vt:lpstr>微軟正黑體</vt:lpstr>
      <vt:lpstr>Wingdings</vt:lpstr>
      <vt:lpstr>PMingLiu</vt:lpstr>
      <vt:lpstr>PMingLiu</vt:lpstr>
      <vt:lpstr>191227_2020簡報範本_dark</vt:lpstr>
      <vt:lpstr>AIEN09 – 期末專題 萬『膚』莫敵 (居家照護智能系統)</vt:lpstr>
      <vt:lpstr>大綱</vt:lpstr>
      <vt:lpstr>PowerPoint 簡報</vt:lpstr>
      <vt:lpstr>動機與目的</vt:lpstr>
      <vt:lpstr>動機與目的</vt:lpstr>
      <vt:lpstr>PowerPoint 簡報</vt:lpstr>
      <vt:lpstr>組員介紹及分工</vt:lpstr>
      <vt:lpstr>組員介紹及分工</vt:lpstr>
      <vt:lpstr>PowerPoint 簡報</vt:lpstr>
      <vt:lpstr>系統架構 – 跌倒偵測</vt:lpstr>
      <vt:lpstr>系統架構 – 皮膚檢測</vt:lpstr>
      <vt:lpstr>PowerPoint 簡報</vt:lpstr>
      <vt:lpstr>應用技術</vt:lpstr>
      <vt:lpstr>PowerPoint 簡報</vt:lpstr>
      <vt:lpstr>操作介面</vt:lpstr>
      <vt:lpstr>PowerPoint 簡報</vt:lpstr>
      <vt:lpstr>流程圖-跌倒偵測</vt:lpstr>
      <vt:lpstr>跌倒偵測 - 人體結構</vt:lpstr>
      <vt:lpstr>跌倒偵測 – 拍攝角度</vt:lpstr>
      <vt:lpstr>跌倒偵測 – 演算法決策</vt:lpstr>
      <vt:lpstr>跌倒偵測 - 偵測結果</vt:lpstr>
      <vt:lpstr>跌倒判斷</vt:lpstr>
      <vt:lpstr>資料收集</vt:lpstr>
      <vt:lpstr>模型成效</vt:lpstr>
      <vt:lpstr>模型建立與測試 - 1</vt:lpstr>
      <vt:lpstr>模型建立與測試 - 2</vt:lpstr>
      <vt:lpstr>模型建立與測試 - 3</vt:lpstr>
      <vt:lpstr>最終模型選擇</vt:lpstr>
      <vt:lpstr>最終模型選擇</vt:lpstr>
      <vt:lpstr>PowerPoint 簡報</vt:lpstr>
      <vt:lpstr>流程圖-皮膚檢測</vt:lpstr>
      <vt:lpstr>PowerPoint 簡報</vt:lpstr>
      <vt:lpstr>皮膚病徵辨識</vt:lpstr>
      <vt:lpstr>模型預測流程</vt:lpstr>
      <vt:lpstr>模型選取</vt:lpstr>
      <vt:lpstr>模型建立</vt:lpstr>
      <vt:lpstr>訓練曲線</vt:lpstr>
      <vt:lpstr>準確率 &amp; 召回率</vt:lpstr>
      <vt:lpstr>PowerPoint 簡報</vt:lpstr>
      <vt:lpstr>醫院評價系統</vt:lpstr>
      <vt:lpstr>設計流程</vt:lpstr>
      <vt:lpstr>資料收集</vt:lpstr>
      <vt:lpstr>資料前處理-斷詞</vt:lpstr>
      <vt:lpstr>語意分析</vt:lpstr>
      <vt:lpstr>模型選擇</vt:lpstr>
      <vt:lpstr>模型測試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AIEN09 – 期末專題 萬『膚』莫敵 (居家照護智能系統)</dc:title>
  <dc:creator>Spollo</dc:creator>
  <cp:lastModifiedBy>成偉 蔣</cp:lastModifiedBy>
  <cp:revision>65</cp:revision>
  <dcterms:modified xsi:type="dcterms:W3CDTF">2020-11-30T14:29:48Z</dcterms:modified>
</cp:coreProperties>
</file>